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0" r:id="rId4"/>
    <p:sldId id="290" r:id="rId5"/>
    <p:sldId id="289" r:id="rId6"/>
    <p:sldId id="272" r:id="rId7"/>
    <p:sldId id="279" r:id="rId8"/>
    <p:sldId id="291" r:id="rId9"/>
    <p:sldId id="280" r:id="rId10"/>
    <p:sldId id="281" r:id="rId11"/>
    <p:sldId id="284" r:id="rId12"/>
    <p:sldId id="287" r:id="rId13"/>
    <p:sldId id="283" r:id="rId14"/>
    <p:sldId id="260" r:id="rId15"/>
    <p:sldId id="262" r:id="rId16"/>
    <p:sldId id="261" r:id="rId17"/>
    <p:sldId id="282" r:id="rId18"/>
    <p:sldId id="285" r:id="rId19"/>
    <p:sldId id="288" r:id="rId20"/>
    <p:sldId id="275" r:id="rId21"/>
    <p:sldId id="276" r:id="rId22"/>
    <p:sldId id="267" r:id="rId23"/>
    <p:sldId id="286" r:id="rId24"/>
    <p:sldId id="268" r:id="rId25"/>
    <p:sldId id="278" r:id="rId26"/>
    <p:sldId id="277" r:id="rId27"/>
    <p:sldId id="263" r:id="rId28"/>
    <p:sldId id="265" r:id="rId29"/>
    <p:sldId id="266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Fără stil, grilă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Stil întuneca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1" autoAdjust="0"/>
    <p:restoredTop sz="94660"/>
  </p:normalViewPr>
  <p:slideViewPr>
    <p:cSldViewPr snapToGrid="0">
      <p:cViewPr varScale="1">
        <p:scale>
          <a:sx n="42" d="100"/>
          <a:sy n="42" d="100"/>
        </p:scale>
        <p:origin x="4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ley-VCH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pecial:BookSources/978-3-527-40760-6" TargetMode="External"/><Relationship Id="rId4" Type="http://schemas.openxmlformats.org/officeDocument/2006/relationships/hyperlink" Target="https://en.wikipedia.org/wiki/ISBN_(identifier)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23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KL distance is not a true metric.  Triangle inequality doesn’t hold.</a:t>
            </a:r>
          </a:p>
        </p:txBody>
      </p:sp>
    </p:spTree>
    <p:extLst>
      <p:ext uri="{BB962C8B-B14F-4D97-AF65-F5344CB8AC3E}">
        <p14:creationId xmlns:p14="http://schemas.microsoft.com/office/powerpoint/2010/main" val="2577817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 it looks ok</a:t>
            </a:r>
          </a:p>
        </p:txBody>
      </p:sp>
    </p:spTree>
    <p:extLst>
      <p:ext uri="{BB962C8B-B14F-4D97-AF65-F5344CB8AC3E}">
        <p14:creationId xmlns:p14="http://schemas.microsoft.com/office/powerpoint/2010/main" val="160986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6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64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37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65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84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91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87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16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https://en.wikipedia.org/wiki/Monte_Carlo_method: 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Kalos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Malvin H.; Whitlock, Paula A. (2008). Monte Carlo Methods. </a:t>
            </a:r>
            <a:r>
              <a:rPr lang="en-US" b="0" i="1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Wiley-VCH"/>
              </a:rPr>
              <a:t>Wiley-VCH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1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ISBN (identifier)"/>
              </a:rPr>
              <a:t>ISBN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Special:BookSources/978-3-527-40760-6"/>
              </a:rPr>
              <a:t>978-3-527-40760-6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02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8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11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quantization of molecular energy levels encompasses several mechanisms.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en-US" b="0" i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practice the different mechanisms </a:t>
            </a:r>
            <a:r>
              <a:rPr lang="en-US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differences in magnitude allow their characterization to be examined independently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7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coordinates forms a curvilinear system that has to be corrected for. </a:t>
            </a:r>
            <a:r>
              <a:rPr lang="en-US" dirty="0" err="1"/>
              <a:t>Hamiltonain</a:t>
            </a:r>
            <a:r>
              <a:rPr lang="en-US" dirty="0"/>
              <a:t> has to be modified to match the target pi.</a:t>
            </a:r>
          </a:p>
        </p:txBody>
      </p:sp>
    </p:spTree>
    <p:extLst>
      <p:ext uri="{BB962C8B-B14F-4D97-AF65-F5344CB8AC3E}">
        <p14:creationId xmlns:p14="http://schemas.microsoft.com/office/powerpoint/2010/main" val="4283478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Robosample uses Blocked Gibbs with Marginalization.</a:t>
            </a:r>
          </a:p>
        </p:txBody>
      </p:sp>
    </p:spTree>
    <p:extLst>
      <p:ext uri="{BB962C8B-B14F-4D97-AF65-F5344CB8AC3E}">
        <p14:creationId xmlns:p14="http://schemas.microsoft.com/office/powerpoint/2010/main" val="403899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0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1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4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demonstration: https://www.youtube.com/watch?v=5lyw0nnyJt8 . </a:t>
            </a:r>
          </a:p>
        </p:txBody>
      </p:sp>
    </p:spTree>
    <p:extLst>
      <p:ext uri="{BB962C8B-B14F-4D97-AF65-F5344CB8AC3E}">
        <p14:creationId xmlns:p14="http://schemas.microsoft.com/office/powerpoint/2010/main" val="225140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2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8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70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FB1F5-503E-4FF8-8B0F-0296F534702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BC90E-5DC7-4828-9903-CC97209C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  <a:endParaRPr/>
          </a:p>
        </p:txBody>
      </p:sp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LFEqKl3sm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0.png"/><Relationship Id="rId4" Type="http://schemas.openxmlformats.org/officeDocument/2006/relationships/hyperlink" Target="https://www.youtube.com/watch?v=xcMSHy3CqX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YEyeVFrqfAu0ft6sF4vVe5FOEbJYyi_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53.pn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t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pages/thirdparty/modeling_and_simulation" TargetMode="External"/><Relationship Id="rId2" Type="http://schemas.openxmlformats.org/officeDocument/2006/relationships/hyperlink" Target="https://en.wikipedia.org/wiki/Comparison_of_software_for_molecular_mechanics_modeling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2.0/" TargetMode="External"/><Relationship Id="rId2" Type="http://schemas.openxmlformats.org/officeDocument/2006/relationships/hyperlink" Target="https://doi.org/10.1186/1741-7007-9-7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2/11/2020 Week 5 Module 1…"/>
          <p:cNvSpPr txBox="1">
            <a:spLocks noGrp="1"/>
          </p:cNvSpPr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pPr defTabSz="575071">
              <a:defRPr sz="7840"/>
            </a:pPr>
            <a:r>
              <a:rPr lang="en-US" dirty="0"/>
              <a:t>International Workshop on Modeling Biological Macromolecules</a:t>
            </a:r>
            <a:br>
              <a:rPr lang="en-US" dirty="0"/>
            </a:br>
            <a:endParaRPr dirty="0"/>
          </a:p>
        </p:txBody>
      </p:sp>
      <p:sp>
        <p:nvSpPr>
          <p:cNvPr id="130" name="This module will consist of 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module will consist of a </a:t>
            </a:r>
          </a:p>
          <a:p>
            <a:pPr lvl="1"/>
            <a:r>
              <a:rPr dirty="0"/>
              <a:t>mini-lecture on </a:t>
            </a:r>
            <a:r>
              <a:rPr lang="en-US" dirty="0"/>
              <a:t>molecular simulation including Markov Chain Monte Carlo, Molecular Dynamics and Hybrid Monte Carlo</a:t>
            </a:r>
            <a:endParaRPr dirty="0"/>
          </a:p>
          <a:p>
            <a:pPr lvl="1"/>
            <a:r>
              <a:rPr dirty="0"/>
              <a:t>walk-through of a python script to run </a:t>
            </a:r>
            <a:r>
              <a:rPr lang="en-US" dirty="0"/>
              <a:t>HMC</a:t>
            </a:r>
            <a:r>
              <a:rPr dirty="0"/>
              <a:t> with </a:t>
            </a:r>
            <a:r>
              <a:rPr lang="en-US" dirty="0"/>
              <a:t>Robosample</a:t>
            </a:r>
            <a:endParaRPr dirty="0"/>
          </a:p>
          <a:p>
            <a:r>
              <a:rPr dirty="0"/>
              <a:t>At the end of this module, you should be able to address these questions:</a:t>
            </a:r>
          </a:p>
          <a:p>
            <a:pPr lvl="1"/>
            <a:r>
              <a:rPr lang="en-US" dirty="0"/>
              <a:t>What is Markov Chain Monte Carlo and Molecular Dynamics?</a:t>
            </a:r>
          </a:p>
          <a:p>
            <a:pPr lvl="1"/>
            <a:r>
              <a:rPr dirty="0"/>
              <a:t>What is </a:t>
            </a:r>
            <a:r>
              <a:rPr lang="en-US" dirty="0"/>
              <a:t>Hybrid Monte Carlo </a:t>
            </a:r>
            <a:r>
              <a:rPr dirty="0"/>
              <a:t>and why do people use it?</a:t>
            </a:r>
          </a:p>
          <a:p>
            <a:pPr lvl="1"/>
            <a:r>
              <a:rPr dirty="0"/>
              <a:t>Generally speaking, how does a </a:t>
            </a:r>
            <a:r>
              <a:rPr lang="en-US" dirty="0"/>
              <a:t>Hybrid Monte Carlo </a:t>
            </a:r>
            <a:r>
              <a:rPr dirty="0"/>
              <a:t>simulation work?</a:t>
            </a:r>
          </a:p>
          <a:p>
            <a:r>
              <a:rPr dirty="0"/>
              <a:t>You should also be able to run a simulation of a simple system using </a:t>
            </a:r>
            <a:r>
              <a:rPr lang="en-US" dirty="0"/>
              <a:t>Robosample</a:t>
            </a:r>
            <a:endParaRPr dirty="0"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</p:spPr>
            <p:txBody>
              <a:bodyPr anchor="t"/>
              <a:lstStyle/>
              <a:p>
                <a:r>
                  <a:rPr lang="en-US" dirty="0"/>
                  <a:t>Convergence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towards the limiting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variation distance (TVD)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Hellinger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Relative entropy (information gain, </a:t>
                </a:r>
                <a:r>
                  <a:rPr lang="en-US" dirty="0" err="1"/>
                  <a:t>Kullback</a:t>
                </a:r>
                <a:r>
                  <a:rPr lang="en-US" dirty="0"/>
                  <a:t>–</a:t>
                </a:r>
                <a:r>
                  <a:rPr lang="en-US" dirty="0" err="1"/>
                  <a:t>Leibler</a:t>
                </a:r>
                <a:r>
                  <a:rPr lang="en-US" dirty="0"/>
                  <a:t> divergence)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Mixing time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  <a:blipFill>
                <a:blip r:embed="rId3"/>
                <a:stretch>
                  <a:fillRect l="-949" t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In Practice:</a:t>
            </a:r>
            <a:br>
              <a:rPr lang="en-US" dirty="0"/>
            </a:br>
            <a:r>
              <a:rPr lang="en-US" dirty="0"/>
              <a:t> When do we stop recording?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asetăText 154">
                <a:extLst>
                  <a:ext uri="{FF2B5EF4-FFF2-40B4-BE49-F238E27FC236}">
                    <a16:creationId xmlns:a16="http://schemas.microsoft.com/office/drawing/2014/main" id="{CBD9AB4B-6942-4DB4-A017-CB428DAF03FB}"/>
                  </a:ext>
                </a:extLst>
              </p:cNvPr>
              <p:cNvSpPr txBox="1"/>
              <p:nvPr/>
            </p:nvSpPr>
            <p:spPr>
              <a:xfrm>
                <a:off x="12326906" y="5186962"/>
                <a:ext cx="5775042" cy="7861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sup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event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5" name="CasetăText 154">
                <a:extLst>
                  <a:ext uri="{FF2B5EF4-FFF2-40B4-BE49-F238E27FC236}">
                    <a16:creationId xmlns:a16="http://schemas.microsoft.com/office/drawing/2014/main" id="{CBD9AB4B-6942-4DB4-A017-CB428DAF0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6906" y="5186962"/>
                <a:ext cx="5775042" cy="786177"/>
              </a:xfrm>
              <a:prstGeom prst="rect">
                <a:avLst/>
              </a:prstGeom>
              <a:blipFill>
                <a:blip r:embed="rId4"/>
                <a:stretch>
                  <a:fillRect b="-131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tăText 72">
                <a:extLst>
                  <a:ext uri="{FF2B5EF4-FFF2-40B4-BE49-F238E27FC236}">
                    <a16:creationId xmlns:a16="http://schemas.microsoft.com/office/drawing/2014/main" id="{6E4E5546-EF05-4B0C-ADAF-87F5B831FE3D}"/>
                  </a:ext>
                </a:extLst>
              </p:cNvPr>
              <p:cNvSpPr txBox="1"/>
              <p:nvPr/>
            </p:nvSpPr>
            <p:spPr>
              <a:xfrm>
                <a:off x="2982470" y="9376684"/>
                <a:ext cx="14621439" cy="17835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func>
                                <m:func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3" name="CasetăText 72">
                <a:extLst>
                  <a:ext uri="{FF2B5EF4-FFF2-40B4-BE49-F238E27FC236}">
                    <a16:creationId xmlns:a16="http://schemas.microsoft.com/office/drawing/2014/main" id="{6E4E5546-EF05-4B0C-ADAF-87F5B831F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470" y="9376684"/>
                <a:ext cx="14621439" cy="1783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6E7C5D68-3B7A-44D2-B5FF-EC3F281B0B3D}"/>
                  </a:ext>
                </a:extLst>
              </p:cNvPr>
              <p:cNvSpPr txBox="1"/>
              <p:nvPr/>
            </p:nvSpPr>
            <p:spPr>
              <a:xfrm>
                <a:off x="2985080" y="4817733"/>
                <a:ext cx="8437823" cy="1411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6E7C5D68-3B7A-44D2-B5FF-EC3F281B0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4817733"/>
                <a:ext cx="8437823" cy="1411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tăText 5">
            <a:extLst>
              <a:ext uri="{FF2B5EF4-FFF2-40B4-BE49-F238E27FC236}">
                <a16:creationId xmlns:a16="http://schemas.microsoft.com/office/drawing/2014/main" id="{57BF5FAB-B4EF-4D66-8948-846FA8CEF8CB}"/>
              </a:ext>
            </a:extLst>
          </p:cNvPr>
          <p:cNvSpPr txBox="1"/>
          <p:nvPr/>
        </p:nvSpPr>
        <p:spPr>
          <a:xfrm>
            <a:off x="676813" y="12668596"/>
            <a:ext cx="1117613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Levin Peres and Wilmer, “Markov Chains </a:t>
            </a: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and Mixing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Times”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tăText 43">
                <a:extLst>
                  <a:ext uri="{FF2B5EF4-FFF2-40B4-BE49-F238E27FC236}">
                    <a16:creationId xmlns:a16="http://schemas.microsoft.com/office/drawing/2014/main" id="{D67C9D63-80CB-4EF0-BFB9-4D9A2C0C2958}"/>
                  </a:ext>
                </a:extLst>
              </p:cNvPr>
              <p:cNvSpPr txBox="1"/>
              <p:nvPr/>
            </p:nvSpPr>
            <p:spPr>
              <a:xfrm>
                <a:off x="2903564" y="6978684"/>
                <a:ext cx="10231968" cy="1636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𝑡𝑟𝑢𝑒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CasetăText 43">
                <a:extLst>
                  <a:ext uri="{FF2B5EF4-FFF2-40B4-BE49-F238E27FC236}">
                    <a16:creationId xmlns:a16="http://schemas.microsoft.com/office/drawing/2014/main" id="{D67C9D63-80CB-4EF0-BFB9-4D9A2C0C2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64" y="6978684"/>
                <a:ext cx="10231968" cy="1636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05A6FCCA-C6DC-41F7-9434-4CBDADA460EB}"/>
                  </a:ext>
                </a:extLst>
              </p:cNvPr>
              <p:cNvSpPr txBox="1"/>
              <p:nvPr/>
            </p:nvSpPr>
            <p:spPr>
              <a:xfrm>
                <a:off x="3275510" y="11795552"/>
                <a:ext cx="5929315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𝑡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𝑚𝑖𝑥</m:t>
                          </m:r>
                        </m:sub>
                      </m:sSub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𝜀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36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min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⁡{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𝑡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𝑑𝑖𝑠𝑡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𝑡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)≤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𝜖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}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05A6FCCA-C6DC-41F7-9434-4CBDADA46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510" y="11795552"/>
                <a:ext cx="592931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tăText 44">
                <a:extLst>
                  <a:ext uri="{FF2B5EF4-FFF2-40B4-BE49-F238E27FC236}">
                    <a16:creationId xmlns:a16="http://schemas.microsoft.com/office/drawing/2014/main" id="{29F58377-0172-4F16-BB1C-A663034DC560}"/>
                  </a:ext>
                </a:extLst>
              </p:cNvPr>
              <p:cNvSpPr txBox="1"/>
              <p:nvPr/>
            </p:nvSpPr>
            <p:spPr>
              <a:xfrm>
                <a:off x="19171969" y="3333863"/>
                <a:ext cx="3977307" cy="625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45" name="CasetăText 44">
                <a:extLst>
                  <a:ext uri="{FF2B5EF4-FFF2-40B4-BE49-F238E27FC236}">
                    <a16:creationId xmlns:a16="http://schemas.microsoft.com/office/drawing/2014/main" id="{29F58377-0172-4F16-BB1C-A663034DC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969" y="3333863"/>
                <a:ext cx="3977307" cy="625364"/>
              </a:xfrm>
              <a:prstGeom prst="rect">
                <a:avLst/>
              </a:prstGeom>
              <a:blipFill>
                <a:blip r:embed="rId9"/>
                <a:stretch>
                  <a:fillRect b="-98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3114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</p:spPr>
            <p:txBody>
              <a:bodyPr anchor="t"/>
              <a:lstStyle/>
              <a:p>
                <a:r>
                  <a:rPr lang="en-US" dirty="0"/>
                  <a:t>Convergence of observables tests when the 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dirty="0"/>
                  <a:t> is not known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Less accurate potential energy…">
                <a:extLst>
                  <a:ext uri="{FF2B5EF4-FFF2-40B4-BE49-F238E27FC236}">
                    <a16:creationId xmlns:a16="http://schemas.microsoft.com/office/drawing/2014/main" id="{142E2CCF-9488-4D8B-89DD-6B0232B8CF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5000" y="3175000"/>
                <a:ext cx="23114000" cy="9842500"/>
              </a:xfrm>
              <a:prstGeom prst="rect">
                <a:avLst/>
              </a:prstGeom>
              <a:blipFill>
                <a:blip r:embed="rId3"/>
                <a:stretch>
                  <a:fillRect l="-949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Simulation In Practice. </a:t>
            </a:r>
            <a:br>
              <a:rPr lang="en-US" dirty="0"/>
            </a:br>
            <a:r>
              <a:rPr lang="en-US" dirty="0"/>
              <a:t>When do we stop recording?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57BF5FAB-B4EF-4D66-8948-846FA8CEF8CB}"/>
              </a:ext>
            </a:extLst>
          </p:cNvPr>
          <p:cNvSpPr txBox="1"/>
          <p:nvPr/>
        </p:nvSpPr>
        <p:spPr>
          <a:xfrm>
            <a:off x="243892" y="12586846"/>
            <a:ext cx="2368276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 err="1">
                <a:solidFill>
                  <a:srgbClr val="212121"/>
                </a:solidFill>
                <a:effectLst/>
                <a:latin typeface="+mn-lt"/>
              </a:rPr>
              <a:t>Sawle</a:t>
            </a:r>
            <a:r>
              <a:rPr lang="en-US" b="0" i="0" dirty="0">
                <a:solidFill>
                  <a:srgbClr val="212121"/>
                </a:solidFill>
                <a:effectLst/>
                <a:latin typeface="+mn-lt"/>
              </a:rPr>
              <a:t> and Ghosh, “Convergence of Molecular Dynamics Simulation of Protein Native States: Feasibility vs Self-Consistency Dilemma.”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Grossfield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 A, Zuckerman DM. Quantifying uncertainty and sampling quality in biomolecular simulations.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DFDC6168-D6FA-4260-BE8E-59576309F79A}"/>
                  </a:ext>
                </a:extLst>
              </p:cNvPr>
              <p:cNvSpPr txBox="1"/>
              <p:nvPr/>
            </p:nvSpPr>
            <p:spPr>
              <a:xfrm>
                <a:off x="10528684" y="4040942"/>
                <a:ext cx="2115451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𝒪</m:t>
                      </m:r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→</m:t>
                      </m:r>
                      <m:sSub>
                        <m:sSub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𝑂</m:t>
                          </m:r>
                        </m:e>
                        <m:sub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𝑐𝑡</m:t>
                          </m:r>
                        </m:sub>
                      </m:sSub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DFDC6168-D6FA-4260-BE8E-59576309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684" y="4040942"/>
                <a:ext cx="2115451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ine 3">
            <a:extLst>
              <a:ext uri="{FF2B5EF4-FFF2-40B4-BE49-F238E27FC236}">
                <a16:creationId xmlns:a16="http://schemas.microsoft.com/office/drawing/2014/main" id="{40CD5564-AC19-422E-A815-64E0A96C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22" t="44385" r="42666" b="6726"/>
          <a:stretch/>
        </p:blipFill>
        <p:spPr>
          <a:xfrm>
            <a:off x="5799220" y="4812632"/>
            <a:ext cx="10756232" cy="5029200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085C739E-2F7C-4B42-9A54-9AD2ECA1A4F9}"/>
              </a:ext>
            </a:extLst>
          </p:cNvPr>
          <p:cNvSpPr txBox="1"/>
          <p:nvPr/>
        </p:nvSpPr>
        <p:spPr>
          <a:xfrm>
            <a:off x="11235435" y="9595665"/>
            <a:ext cx="91852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step</a:t>
            </a:r>
          </a:p>
        </p:txBody>
      </p:sp>
      <p:sp>
        <p:nvSpPr>
          <p:cNvPr id="68" name="CasetăText 67">
            <a:extLst>
              <a:ext uri="{FF2B5EF4-FFF2-40B4-BE49-F238E27FC236}">
                <a16:creationId xmlns:a16="http://schemas.microsoft.com/office/drawing/2014/main" id="{691E22EF-1003-4D80-A927-A1A18CF578D3}"/>
              </a:ext>
            </a:extLst>
          </p:cNvPr>
          <p:cNvSpPr txBox="1"/>
          <p:nvPr/>
        </p:nvSpPr>
        <p:spPr>
          <a:xfrm>
            <a:off x="5027858" y="4887307"/>
            <a:ext cx="69249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PE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AB547198-66EA-431D-BF1D-247129E3BFB0}"/>
              </a:ext>
            </a:extLst>
          </p:cNvPr>
          <p:cNvSpPr/>
          <p:nvPr/>
        </p:nvSpPr>
        <p:spPr>
          <a:xfrm>
            <a:off x="6906126" y="4812632"/>
            <a:ext cx="1828800" cy="4451684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1123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endParaRPr lang="en-US" dirty="0"/>
          </a:p>
          <a:p>
            <a:r>
              <a:rPr lang="en-US" dirty="0"/>
              <a:t>Self-consistency tests: “monitoring the overlap between full and partial trajectories”. E.g. constant number of clusters.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Simulation In Practice. </a:t>
            </a:r>
            <a:br>
              <a:rPr lang="en-US" dirty="0"/>
            </a:br>
            <a:r>
              <a:rPr lang="en-US" dirty="0"/>
              <a:t>When do we stop recording?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57BF5FAB-B4EF-4D66-8948-846FA8CEF8CB}"/>
              </a:ext>
            </a:extLst>
          </p:cNvPr>
          <p:cNvSpPr txBox="1"/>
          <p:nvPr/>
        </p:nvSpPr>
        <p:spPr>
          <a:xfrm>
            <a:off x="171702" y="11792762"/>
            <a:ext cx="2368276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 err="1">
                <a:solidFill>
                  <a:srgbClr val="212121"/>
                </a:solidFill>
                <a:effectLst/>
                <a:latin typeface="+mn-lt"/>
              </a:rPr>
              <a:t>Sawle</a:t>
            </a:r>
            <a:r>
              <a:rPr lang="en-US" b="0" i="0" dirty="0">
                <a:solidFill>
                  <a:srgbClr val="212121"/>
                </a:solidFill>
                <a:effectLst/>
                <a:latin typeface="+mn-lt"/>
              </a:rPr>
              <a:t> and Ghosh, “Convergence of Molecular Dynamics Simulation of Protein Native States: Feasibility vs Self-Consistency Dilemma.”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Grossfield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 A, Zuckerman DM. Quantifying uncertainty and sampling quality in biomolecular simulations. </a:t>
            </a:r>
          </a:p>
        </p:txBody>
      </p:sp>
      <p:grpSp>
        <p:nvGrpSpPr>
          <p:cNvPr id="67" name="Grupare 66">
            <a:extLst>
              <a:ext uri="{FF2B5EF4-FFF2-40B4-BE49-F238E27FC236}">
                <a16:creationId xmlns:a16="http://schemas.microsoft.com/office/drawing/2014/main" id="{01871A59-B172-403D-A1E4-E2D3B026DE56}"/>
              </a:ext>
            </a:extLst>
          </p:cNvPr>
          <p:cNvGrpSpPr/>
          <p:nvPr/>
        </p:nvGrpSpPr>
        <p:grpSpPr>
          <a:xfrm>
            <a:off x="5293696" y="6900590"/>
            <a:ext cx="10082775" cy="3927831"/>
            <a:chOff x="4172040" y="6996844"/>
            <a:chExt cx="12142894" cy="4730368"/>
          </a:xfrm>
        </p:grpSpPr>
        <p:grpSp>
          <p:nvGrpSpPr>
            <p:cNvPr id="10" name="Grupare 9">
              <a:extLst>
                <a:ext uri="{FF2B5EF4-FFF2-40B4-BE49-F238E27FC236}">
                  <a16:creationId xmlns:a16="http://schemas.microsoft.com/office/drawing/2014/main" id="{8CAACAD7-5F1F-4259-9489-553F2DFB30C8}"/>
                </a:ext>
              </a:extLst>
            </p:cNvPr>
            <p:cNvGrpSpPr/>
            <p:nvPr/>
          </p:nvGrpSpPr>
          <p:grpSpPr>
            <a:xfrm>
              <a:off x="4172040" y="7031644"/>
              <a:ext cx="5766157" cy="4695568"/>
              <a:chOff x="4172040" y="7031644"/>
              <a:chExt cx="5766157" cy="4695568"/>
            </a:xfrm>
          </p:grpSpPr>
          <p:sp>
            <p:nvSpPr>
              <p:cNvPr id="15" name="Dreptunghi 14">
                <a:extLst>
                  <a:ext uri="{FF2B5EF4-FFF2-40B4-BE49-F238E27FC236}">
                    <a16:creationId xmlns:a16="http://schemas.microsoft.com/office/drawing/2014/main" id="{F7B42800-F351-461F-903C-D82EA4502CFC}"/>
                  </a:ext>
                </a:extLst>
              </p:cNvPr>
              <p:cNvSpPr/>
              <p:nvPr/>
            </p:nvSpPr>
            <p:spPr>
              <a:xfrm>
                <a:off x="4172040" y="7031644"/>
                <a:ext cx="5766157" cy="4695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Formă liberă: formă 7">
                <a:extLst>
                  <a:ext uri="{FF2B5EF4-FFF2-40B4-BE49-F238E27FC236}">
                    <a16:creationId xmlns:a16="http://schemas.microsoft.com/office/drawing/2014/main" id="{57A65B46-B291-4115-A696-0F4C519F6B6D}"/>
                  </a:ext>
                </a:extLst>
              </p:cNvPr>
              <p:cNvSpPr/>
              <p:nvPr/>
            </p:nvSpPr>
            <p:spPr>
              <a:xfrm>
                <a:off x="5448706" y="7221730"/>
                <a:ext cx="2861724" cy="3366109"/>
              </a:xfrm>
              <a:custGeom>
                <a:avLst/>
                <a:gdLst>
                  <a:gd name="connsiteX0" fmla="*/ 1690031 w 2861724"/>
                  <a:gd name="connsiteY0" fmla="*/ 13259 h 3366109"/>
                  <a:gd name="connsiteX1" fmla="*/ 1529610 w 2861724"/>
                  <a:gd name="connsiteY1" fmla="*/ 253891 h 3366109"/>
                  <a:gd name="connsiteX2" fmla="*/ 775631 w 2861724"/>
                  <a:gd name="connsiteY2" fmla="*/ 446396 h 3366109"/>
                  <a:gd name="connsiteX3" fmla="*/ 5610 w 2861724"/>
                  <a:gd name="connsiteY3" fmla="*/ 1489133 h 3366109"/>
                  <a:gd name="connsiteX4" fmla="*/ 486873 w 2861724"/>
                  <a:gd name="connsiteY4" fmla="*/ 2820628 h 3366109"/>
                  <a:gd name="connsiteX5" fmla="*/ 1561694 w 2861724"/>
                  <a:gd name="connsiteY5" fmla="*/ 3366059 h 3366109"/>
                  <a:gd name="connsiteX6" fmla="*/ 1770241 w 2861724"/>
                  <a:gd name="connsiteY6" fmla="*/ 2852712 h 3366109"/>
                  <a:gd name="connsiteX7" fmla="*/ 2395883 w 2861724"/>
                  <a:gd name="connsiteY7" fmla="*/ 2772502 h 3366109"/>
                  <a:gd name="connsiteX8" fmla="*/ 2861105 w 2861724"/>
                  <a:gd name="connsiteY8" fmla="*/ 2563954 h 3366109"/>
                  <a:gd name="connsiteX9" fmla="*/ 2299631 w 2861724"/>
                  <a:gd name="connsiteY9" fmla="*/ 2018523 h 3366109"/>
                  <a:gd name="connsiteX10" fmla="*/ 1754199 w 2861724"/>
                  <a:gd name="connsiteY10" fmla="*/ 2194986 h 3366109"/>
                  <a:gd name="connsiteX11" fmla="*/ 1256894 w 2861724"/>
                  <a:gd name="connsiteY11" fmla="*/ 2307281 h 3366109"/>
                  <a:gd name="connsiteX12" fmla="*/ 759589 w 2861724"/>
                  <a:gd name="connsiteY12" fmla="*/ 1360796 h 3366109"/>
                  <a:gd name="connsiteX13" fmla="*/ 1128557 w 2861724"/>
                  <a:gd name="connsiteY13" fmla="*/ 911617 h 3366109"/>
                  <a:gd name="connsiteX14" fmla="*/ 1545652 w 2861724"/>
                  <a:gd name="connsiteY14" fmla="*/ 687028 h 3366109"/>
                  <a:gd name="connsiteX15" fmla="*/ 1738157 w 2861724"/>
                  <a:gd name="connsiteY15" fmla="*/ 735154 h 3366109"/>
                  <a:gd name="connsiteX16" fmla="*/ 1994831 w 2861724"/>
                  <a:gd name="connsiteY16" fmla="*/ 478481 h 3366109"/>
                  <a:gd name="connsiteX17" fmla="*/ 1882536 w 2861724"/>
                  <a:gd name="connsiteY17" fmla="*/ 77428 h 3366109"/>
                  <a:gd name="connsiteX18" fmla="*/ 1690031 w 2861724"/>
                  <a:gd name="connsiteY18" fmla="*/ 13259 h 336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1724" h="3366109">
                    <a:moveTo>
                      <a:pt x="1690031" y="13259"/>
                    </a:moveTo>
                    <a:cubicBezTo>
                      <a:pt x="1631210" y="42670"/>
                      <a:pt x="1682010" y="181702"/>
                      <a:pt x="1529610" y="253891"/>
                    </a:cubicBezTo>
                    <a:cubicBezTo>
                      <a:pt x="1377210" y="326080"/>
                      <a:pt x="1029631" y="240522"/>
                      <a:pt x="775631" y="446396"/>
                    </a:cubicBezTo>
                    <a:cubicBezTo>
                      <a:pt x="521631" y="652270"/>
                      <a:pt x="53736" y="1093428"/>
                      <a:pt x="5610" y="1489133"/>
                    </a:cubicBezTo>
                    <a:cubicBezTo>
                      <a:pt x="-42516" y="1884838"/>
                      <a:pt x="227526" y="2507807"/>
                      <a:pt x="486873" y="2820628"/>
                    </a:cubicBezTo>
                    <a:cubicBezTo>
                      <a:pt x="746220" y="3133449"/>
                      <a:pt x="1347799" y="3360712"/>
                      <a:pt x="1561694" y="3366059"/>
                    </a:cubicBezTo>
                    <a:cubicBezTo>
                      <a:pt x="1775589" y="3371406"/>
                      <a:pt x="1631209" y="2951638"/>
                      <a:pt x="1770241" y="2852712"/>
                    </a:cubicBezTo>
                    <a:cubicBezTo>
                      <a:pt x="1909273" y="2753786"/>
                      <a:pt x="2214072" y="2820628"/>
                      <a:pt x="2395883" y="2772502"/>
                    </a:cubicBezTo>
                    <a:cubicBezTo>
                      <a:pt x="2577694" y="2724376"/>
                      <a:pt x="2877147" y="2689617"/>
                      <a:pt x="2861105" y="2563954"/>
                    </a:cubicBezTo>
                    <a:cubicBezTo>
                      <a:pt x="2845063" y="2438291"/>
                      <a:pt x="2484115" y="2080018"/>
                      <a:pt x="2299631" y="2018523"/>
                    </a:cubicBezTo>
                    <a:cubicBezTo>
                      <a:pt x="2115147" y="1957028"/>
                      <a:pt x="1927988" y="2146860"/>
                      <a:pt x="1754199" y="2194986"/>
                    </a:cubicBezTo>
                    <a:cubicBezTo>
                      <a:pt x="1580410" y="2243112"/>
                      <a:pt x="1422662" y="2446313"/>
                      <a:pt x="1256894" y="2307281"/>
                    </a:cubicBezTo>
                    <a:cubicBezTo>
                      <a:pt x="1091126" y="2168249"/>
                      <a:pt x="780978" y="1593407"/>
                      <a:pt x="759589" y="1360796"/>
                    </a:cubicBezTo>
                    <a:cubicBezTo>
                      <a:pt x="738200" y="1128185"/>
                      <a:pt x="997547" y="1023912"/>
                      <a:pt x="1128557" y="911617"/>
                    </a:cubicBezTo>
                    <a:cubicBezTo>
                      <a:pt x="1259567" y="799322"/>
                      <a:pt x="1444052" y="716438"/>
                      <a:pt x="1545652" y="687028"/>
                    </a:cubicBezTo>
                    <a:cubicBezTo>
                      <a:pt x="1647252" y="657618"/>
                      <a:pt x="1663294" y="769912"/>
                      <a:pt x="1738157" y="735154"/>
                    </a:cubicBezTo>
                    <a:cubicBezTo>
                      <a:pt x="1813020" y="700396"/>
                      <a:pt x="1970768" y="588102"/>
                      <a:pt x="1994831" y="478481"/>
                    </a:cubicBezTo>
                    <a:cubicBezTo>
                      <a:pt x="2018894" y="368860"/>
                      <a:pt x="1936010" y="152291"/>
                      <a:pt x="1882536" y="77428"/>
                    </a:cubicBezTo>
                    <a:cubicBezTo>
                      <a:pt x="1829062" y="2565"/>
                      <a:pt x="1748852" y="-16152"/>
                      <a:pt x="1690031" y="132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4346F90-65C0-44AC-9C40-681CB4184440}"/>
                  </a:ext>
                </a:extLst>
              </p:cNvPr>
              <p:cNvSpPr/>
              <p:nvPr/>
            </p:nvSpPr>
            <p:spPr>
              <a:xfrm>
                <a:off x="6158375" y="7749562"/>
                <a:ext cx="539974" cy="349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984101D-767D-48EC-956F-B4E2741CDCD8}"/>
                  </a:ext>
                </a:extLst>
              </p:cNvPr>
              <p:cNvSpPr/>
              <p:nvPr/>
            </p:nvSpPr>
            <p:spPr>
              <a:xfrm>
                <a:off x="6987622" y="7516723"/>
                <a:ext cx="250703" cy="27164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D47B179-A8ED-47FA-A897-8C6CA4CFA0C6}"/>
                  </a:ext>
                </a:extLst>
              </p:cNvPr>
              <p:cNvSpPr/>
              <p:nvPr/>
            </p:nvSpPr>
            <p:spPr>
              <a:xfrm>
                <a:off x="6290308" y="7825943"/>
                <a:ext cx="286517" cy="1697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Formă liberă: formă 20">
                <a:extLst>
                  <a:ext uri="{FF2B5EF4-FFF2-40B4-BE49-F238E27FC236}">
                    <a16:creationId xmlns:a16="http://schemas.microsoft.com/office/drawing/2014/main" id="{0EEB01DE-84DE-4D25-A59D-935695CDD67F}"/>
                  </a:ext>
                </a:extLst>
              </p:cNvPr>
              <p:cNvSpPr/>
              <p:nvPr/>
            </p:nvSpPr>
            <p:spPr>
              <a:xfrm>
                <a:off x="5732437" y="8130698"/>
                <a:ext cx="1125025" cy="2207559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Formă liberă: formă 21">
                <a:extLst>
                  <a:ext uri="{FF2B5EF4-FFF2-40B4-BE49-F238E27FC236}">
                    <a16:creationId xmlns:a16="http://schemas.microsoft.com/office/drawing/2014/main" id="{91E5DC2B-C69C-4210-8C11-94FE21F9C72B}"/>
                  </a:ext>
                </a:extLst>
              </p:cNvPr>
              <p:cNvSpPr/>
              <p:nvPr/>
            </p:nvSpPr>
            <p:spPr>
              <a:xfrm>
                <a:off x="5814615" y="8234949"/>
                <a:ext cx="758843" cy="1829816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E385776-21D4-415F-8EDF-E21ED9625398}"/>
                  </a:ext>
                </a:extLst>
              </p:cNvPr>
              <p:cNvSpPr/>
              <p:nvPr/>
            </p:nvSpPr>
            <p:spPr>
              <a:xfrm rot="20087648" flipH="1">
                <a:off x="6143069" y="8873098"/>
                <a:ext cx="203869" cy="10711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637F6EC-AF49-4F24-84F9-0C883B17C5AF}"/>
                  </a:ext>
                </a:extLst>
              </p:cNvPr>
              <p:cNvSpPr/>
              <p:nvPr/>
            </p:nvSpPr>
            <p:spPr>
              <a:xfrm rot="20087648" flipH="1">
                <a:off x="6198374" y="9091203"/>
                <a:ext cx="125434" cy="67266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A5E500-1559-43BB-8183-833733D607DD}"/>
                  </a:ext>
                </a:extLst>
              </p:cNvPr>
              <p:cNvSpPr/>
              <p:nvPr/>
            </p:nvSpPr>
            <p:spPr>
              <a:xfrm>
                <a:off x="7327402" y="9431170"/>
                <a:ext cx="650479" cy="4903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21C09F-8DBF-4372-B216-284527CD81AF}"/>
                  </a:ext>
                </a:extLst>
              </p:cNvPr>
              <p:cNvSpPr/>
              <p:nvPr/>
            </p:nvSpPr>
            <p:spPr>
              <a:xfrm>
                <a:off x="7406683" y="9522334"/>
                <a:ext cx="250703" cy="2716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2271ADF-A6F0-4E49-9834-C95063A854D8}"/>
                  </a:ext>
                </a:extLst>
              </p:cNvPr>
              <p:cNvSpPr/>
              <p:nvPr/>
            </p:nvSpPr>
            <p:spPr>
              <a:xfrm>
                <a:off x="7361379" y="9488147"/>
                <a:ext cx="503242" cy="34217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1" name="Grupare 10">
              <a:extLst>
                <a:ext uri="{FF2B5EF4-FFF2-40B4-BE49-F238E27FC236}">
                  <a16:creationId xmlns:a16="http://schemas.microsoft.com/office/drawing/2014/main" id="{E22517AF-632B-4AA1-AA5B-BCD53965C76C}"/>
                </a:ext>
              </a:extLst>
            </p:cNvPr>
            <p:cNvGrpSpPr/>
            <p:nvPr/>
          </p:nvGrpSpPr>
          <p:grpSpPr>
            <a:xfrm>
              <a:off x="10548777" y="7031644"/>
              <a:ext cx="5766157" cy="4695568"/>
              <a:chOff x="10548777" y="7031644"/>
              <a:chExt cx="5766157" cy="4695568"/>
            </a:xfrm>
          </p:grpSpPr>
          <p:sp>
            <p:nvSpPr>
              <p:cNvPr id="49" name="Dreptunghi 48">
                <a:extLst>
                  <a:ext uri="{FF2B5EF4-FFF2-40B4-BE49-F238E27FC236}">
                    <a16:creationId xmlns:a16="http://schemas.microsoft.com/office/drawing/2014/main" id="{B14FFE90-59E7-4532-AC6A-2A17F82B67EB}"/>
                  </a:ext>
                </a:extLst>
              </p:cNvPr>
              <p:cNvSpPr/>
              <p:nvPr/>
            </p:nvSpPr>
            <p:spPr>
              <a:xfrm>
                <a:off x="10548777" y="7031644"/>
                <a:ext cx="5766157" cy="4695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0" name="Formă liberă: formă 49">
                <a:extLst>
                  <a:ext uri="{FF2B5EF4-FFF2-40B4-BE49-F238E27FC236}">
                    <a16:creationId xmlns:a16="http://schemas.microsoft.com/office/drawing/2014/main" id="{BE51DF6F-2A2A-411C-AD5A-24FEF0C88820}"/>
                  </a:ext>
                </a:extLst>
              </p:cNvPr>
              <p:cNvSpPr/>
              <p:nvPr/>
            </p:nvSpPr>
            <p:spPr>
              <a:xfrm>
                <a:off x="11686403" y="7166922"/>
                <a:ext cx="4519808" cy="4377265"/>
              </a:xfrm>
              <a:custGeom>
                <a:avLst/>
                <a:gdLst>
                  <a:gd name="connsiteX0" fmla="*/ 939342 w 5792141"/>
                  <a:gd name="connsiteY0" fmla="*/ 420823 h 5575252"/>
                  <a:gd name="connsiteX1" fmla="*/ 229 w 5792141"/>
                  <a:gd name="connsiteY1" fmla="*/ 2051915 h 5575252"/>
                  <a:gd name="connsiteX2" fmla="*/ 865202 w 5792141"/>
                  <a:gd name="connsiteY2" fmla="*/ 3386444 h 5575252"/>
                  <a:gd name="connsiteX3" fmla="*/ 2323299 w 5792141"/>
                  <a:gd name="connsiteY3" fmla="*/ 4893969 h 5575252"/>
                  <a:gd name="connsiteX4" fmla="*/ 2372726 w 5792141"/>
                  <a:gd name="connsiteY4" fmla="*/ 3683007 h 5575252"/>
                  <a:gd name="connsiteX5" fmla="*/ 3608402 w 5792141"/>
                  <a:gd name="connsiteY5" fmla="*/ 3954855 h 5575252"/>
                  <a:gd name="connsiteX6" fmla="*/ 3830823 w 5792141"/>
                  <a:gd name="connsiteY6" fmla="*/ 2867461 h 5575252"/>
                  <a:gd name="connsiteX7" fmla="*/ 5214780 w 5792141"/>
                  <a:gd name="connsiteY7" fmla="*/ 5437666 h 5575252"/>
                  <a:gd name="connsiteX8" fmla="*/ 5783191 w 5792141"/>
                  <a:gd name="connsiteY8" fmla="*/ 4992823 h 5575252"/>
                  <a:gd name="connsiteX9" fmla="*/ 4819364 w 5792141"/>
                  <a:gd name="connsiteY9" fmla="*/ 3015742 h 5575252"/>
                  <a:gd name="connsiteX10" fmla="*/ 4769937 w 5792141"/>
                  <a:gd name="connsiteY10" fmla="*/ 1681212 h 5575252"/>
                  <a:gd name="connsiteX11" fmla="*/ 3608402 w 5792141"/>
                  <a:gd name="connsiteY11" fmla="*/ 1458790 h 5575252"/>
                  <a:gd name="connsiteX12" fmla="*/ 2718715 w 5792141"/>
                  <a:gd name="connsiteY12" fmla="*/ 2546185 h 5575252"/>
                  <a:gd name="connsiteX13" fmla="*/ 1483039 w 5792141"/>
                  <a:gd name="connsiteY13" fmla="*/ 1681212 h 5575252"/>
                  <a:gd name="connsiteX14" fmla="*/ 2941137 w 5792141"/>
                  <a:gd name="connsiteY14" fmla="*/ 544390 h 5575252"/>
                  <a:gd name="connsiteX15" fmla="*/ 1656034 w 5792141"/>
                  <a:gd name="connsiteY15" fmla="*/ 693 h 5575252"/>
                  <a:gd name="connsiteX16" fmla="*/ 1853742 w 5792141"/>
                  <a:gd name="connsiteY16" fmla="*/ 643244 h 5575252"/>
                  <a:gd name="connsiteX17" fmla="*/ 939342 w 5792141"/>
                  <a:gd name="connsiteY17" fmla="*/ 420823 h 557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92141" h="5575252">
                    <a:moveTo>
                      <a:pt x="939342" y="420823"/>
                    </a:moveTo>
                    <a:cubicBezTo>
                      <a:pt x="630423" y="655601"/>
                      <a:pt x="12586" y="1557645"/>
                      <a:pt x="229" y="2051915"/>
                    </a:cubicBezTo>
                    <a:cubicBezTo>
                      <a:pt x="-12128" y="2546185"/>
                      <a:pt x="478024" y="2912768"/>
                      <a:pt x="865202" y="3386444"/>
                    </a:cubicBezTo>
                    <a:cubicBezTo>
                      <a:pt x="1252380" y="3860120"/>
                      <a:pt x="2072045" y="4844542"/>
                      <a:pt x="2323299" y="4893969"/>
                    </a:cubicBezTo>
                    <a:cubicBezTo>
                      <a:pt x="2574553" y="4943396"/>
                      <a:pt x="2158542" y="3839526"/>
                      <a:pt x="2372726" y="3683007"/>
                    </a:cubicBezTo>
                    <a:cubicBezTo>
                      <a:pt x="2586910" y="3526488"/>
                      <a:pt x="3365386" y="4090779"/>
                      <a:pt x="3608402" y="3954855"/>
                    </a:cubicBezTo>
                    <a:cubicBezTo>
                      <a:pt x="3851418" y="3818931"/>
                      <a:pt x="3563093" y="2620326"/>
                      <a:pt x="3830823" y="2867461"/>
                    </a:cubicBezTo>
                    <a:cubicBezTo>
                      <a:pt x="4098553" y="3114596"/>
                      <a:pt x="4889385" y="5083439"/>
                      <a:pt x="5214780" y="5437666"/>
                    </a:cubicBezTo>
                    <a:cubicBezTo>
                      <a:pt x="5540175" y="5791893"/>
                      <a:pt x="5849094" y="5396477"/>
                      <a:pt x="5783191" y="4992823"/>
                    </a:cubicBezTo>
                    <a:cubicBezTo>
                      <a:pt x="5717288" y="4589169"/>
                      <a:pt x="4988240" y="3567677"/>
                      <a:pt x="4819364" y="3015742"/>
                    </a:cubicBezTo>
                    <a:cubicBezTo>
                      <a:pt x="4650488" y="2463807"/>
                      <a:pt x="4971764" y="1940704"/>
                      <a:pt x="4769937" y="1681212"/>
                    </a:cubicBezTo>
                    <a:cubicBezTo>
                      <a:pt x="4568110" y="1421720"/>
                      <a:pt x="3950272" y="1314628"/>
                      <a:pt x="3608402" y="1458790"/>
                    </a:cubicBezTo>
                    <a:cubicBezTo>
                      <a:pt x="3266532" y="1602952"/>
                      <a:pt x="3072942" y="2509115"/>
                      <a:pt x="2718715" y="2546185"/>
                    </a:cubicBezTo>
                    <a:cubicBezTo>
                      <a:pt x="2364488" y="2583255"/>
                      <a:pt x="1445969" y="2014844"/>
                      <a:pt x="1483039" y="1681212"/>
                    </a:cubicBezTo>
                    <a:cubicBezTo>
                      <a:pt x="1520109" y="1347580"/>
                      <a:pt x="2912305" y="824476"/>
                      <a:pt x="2941137" y="544390"/>
                    </a:cubicBezTo>
                    <a:cubicBezTo>
                      <a:pt x="2969969" y="264304"/>
                      <a:pt x="1837266" y="-15783"/>
                      <a:pt x="1656034" y="693"/>
                    </a:cubicBezTo>
                    <a:cubicBezTo>
                      <a:pt x="1474802" y="17169"/>
                      <a:pt x="1973191" y="569103"/>
                      <a:pt x="1853742" y="643244"/>
                    </a:cubicBezTo>
                    <a:cubicBezTo>
                      <a:pt x="1734293" y="717385"/>
                      <a:pt x="1248261" y="186045"/>
                      <a:pt x="939342" y="4208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1" name="Formă liberă: formă 50">
                <a:extLst>
                  <a:ext uri="{FF2B5EF4-FFF2-40B4-BE49-F238E27FC236}">
                    <a16:creationId xmlns:a16="http://schemas.microsoft.com/office/drawing/2014/main" id="{EF29DFEE-93DF-4CA9-9FCE-7AD35CBAEEDA}"/>
                  </a:ext>
                </a:extLst>
              </p:cNvPr>
              <p:cNvSpPr/>
              <p:nvPr/>
            </p:nvSpPr>
            <p:spPr>
              <a:xfrm>
                <a:off x="11908238" y="7314296"/>
                <a:ext cx="3493685" cy="3202965"/>
              </a:xfrm>
              <a:custGeom>
                <a:avLst/>
                <a:gdLst>
                  <a:gd name="connsiteX0" fmla="*/ 1668314 w 4477163"/>
                  <a:gd name="connsiteY0" fmla="*/ 109548 h 4079565"/>
                  <a:gd name="connsiteX1" fmla="*/ 1767168 w 4477163"/>
                  <a:gd name="connsiteY1" fmla="*/ 677959 h 4079565"/>
                  <a:gd name="connsiteX2" fmla="*/ 902195 w 4477163"/>
                  <a:gd name="connsiteY2" fmla="*/ 430823 h 4079565"/>
                  <a:gd name="connsiteX3" fmla="*/ 12508 w 4477163"/>
                  <a:gd name="connsiteY3" fmla="*/ 1913634 h 4079565"/>
                  <a:gd name="connsiteX4" fmla="*/ 1594173 w 4477163"/>
                  <a:gd name="connsiteY4" fmla="*/ 4038996 h 4079565"/>
                  <a:gd name="connsiteX5" fmla="*/ 1890735 w 4477163"/>
                  <a:gd name="connsiteY5" fmla="*/ 3322305 h 4079565"/>
                  <a:gd name="connsiteX6" fmla="*/ 3126411 w 4477163"/>
                  <a:gd name="connsiteY6" fmla="*/ 3470586 h 4079565"/>
                  <a:gd name="connsiteX7" fmla="*/ 3373546 w 4477163"/>
                  <a:gd name="connsiteY7" fmla="*/ 2358478 h 4079565"/>
                  <a:gd name="connsiteX8" fmla="*/ 4436227 w 4477163"/>
                  <a:gd name="connsiteY8" fmla="*/ 3890715 h 4079565"/>
                  <a:gd name="connsiteX9" fmla="*/ 4263233 w 4477163"/>
                  <a:gd name="connsiteY9" fmla="*/ 2605613 h 4079565"/>
                  <a:gd name="connsiteX10" fmla="*/ 4312660 w 4477163"/>
                  <a:gd name="connsiteY10" fmla="*/ 1715926 h 4079565"/>
                  <a:gd name="connsiteX11" fmla="*/ 3472400 w 4477163"/>
                  <a:gd name="connsiteY11" fmla="*/ 1542932 h 4079565"/>
                  <a:gd name="connsiteX12" fmla="*/ 2558000 w 4477163"/>
                  <a:gd name="connsiteY12" fmla="*/ 2580899 h 4079565"/>
                  <a:gd name="connsiteX13" fmla="*/ 1149330 w 4477163"/>
                  <a:gd name="connsiteY13" fmla="*/ 2185483 h 4079565"/>
                  <a:gd name="connsiteX14" fmla="*/ 926908 w 4477163"/>
                  <a:gd name="connsiteY14" fmla="*/ 1246369 h 4079565"/>
                  <a:gd name="connsiteX15" fmla="*/ 1495319 w 4477163"/>
                  <a:gd name="connsiteY15" fmla="*/ 999234 h 4079565"/>
                  <a:gd name="connsiteX16" fmla="*/ 2261438 w 4477163"/>
                  <a:gd name="connsiteY16" fmla="*/ 554391 h 4079565"/>
                  <a:gd name="connsiteX17" fmla="*/ 2335579 w 4477163"/>
                  <a:gd name="connsiteY17" fmla="*/ 257829 h 4079565"/>
                  <a:gd name="connsiteX18" fmla="*/ 1717741 w 4477163"/>
                  <a:gd name="connsiteY18" fmla="*/ 10694 h 4079565"/>
                  <a:gd name="connsiteX19" fmla="*/ 1668314 w 4477163"/>
                  <a:gd name="connsiteY19" fmla="*/ 109548 h 4079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77163" h="4079565">
                    <a:moveTo>
                      <a:pt x="1668314" y="109548"/>
                    </a:moveTo>
                    <a:cubicBezTo>
                      <a:pt x="1676552" y="220759"/>
                      <a:pt x="1894854" y="624413"/>
                      <a:pt x="1767168" y="677959"/>
                    </a:cubicBezTo>
                    <a:cubicBezTo>
                      <a:pt x="1639482" y="731505"/>
                      <a:pt x="1194638" y="224877"/>
                      <a:pt x="902195" y="430823"/>
                    </a:cubicBezTo>
                    <a:cubicBezTo>
                      <a:pt x="609752" y="636769"/>
                      <a:pt x="-102822" y="1312272"/>
                      <a:pt x="12508" y="1913634"/>
                    </a:cubicBezTo>
                    <a:cubicBezTo>
                      <a:pt x="127838" y="2514996"/>
                      <a:pt x="1281135" y="3804218"/>
                      <a:pt x="1594173" y="4038996"/>
                    </a:cubicBezTo>
                    <a:cubicBezTo>
                      <a:pt x="1907211" y="4273774"/>
                      <a:pt x="1635362" y="3417040"/>
                      <a:pt x="1890735" y="3322305"/>
                    </a:cubicBezTo>
                    <a:cubicBezTo>
                      <a:pt x="2146108" y="3227570"/>
                      <a:pt x="2879276" y="3631224"/>
                      <a:pt x="3126411" y="3470586"/>
                    </a:cubicBezTo>
                    <a:cubicBezTo>
                      <a:pt x="3373546" y="3309948"/>
                      <a:pt x="3155243" y="2288457"/>
                      <a:pt x="3373546" y="2358478"/>
                    </a:cubicBezTo>
                    <a:cubicBezTo>
                      <a:pt x="3591849" y="2428499"/>
                      <a:pt x="4287946" y="3849526"/>
                      <a:pt x="4436227" y="3890715"/>
                    </a:cubicBezTo>
                    <a:cubicBezTo>
                      <a:pt x="4584508" y="3931904"/>
                      <a:pt x="4283828" y="2968078"/>
                      <a:pt x="4263233" y="2605613"/>
                    </a:cubicBezTo>
                    <a:cubicBezTo>
                      <a:pt x="4242638" y="2243148"/>
                      <a:pt x="4444465" y="1893039"/>
                      <a:pt x="4312660" y="1715926"/>
                    </a:cubicBezTo>
                    <a:cubicBezTo>
                      <a:pt x="4180855" y="1538813"/>
                      <a:pt x="3764843" y="1398770"/>
                      <a:pt x="3472400" y="1542932"/>
                    </a:cubicBezTo>
                    <a:cubicBezTo>
                      <a:pt x="3179957" y="1687094"/>
                      <a:pt x="2945178" y="2473807"/>
                      <a:pt x="2558000" y="2580899"/>
                    </a:cubicBezTo>
                    <a:cubicBezTo>
                      <a:pt x="2170822" y="2687991"/>
                      <a:pt x="1421179" y="2407905"/>
                      <a:pt x="1149330" y="2185483"/>
                    </a:cubicBezTo>
                    <a:cubicBezTo>
                      <a:pt x="877481" y="1963061"/>
                      <a:pt x="869243" y="1444077"/>
                      <a:pt x="926908" y="1246369"/>
                    </a:cubicBezTo>
                    <a:cubicBezTo>
                      <a:pt x="984573" y="1048661"/>
                      <a:pt x="1272897" y="1114564"/>
                      <a:pt x="1495319" y="999234"/>
                    </a:cubicBezTo>
                    <a:cubicBezTo>
                      <a:pt x="1717741" y="883904"/>
                      <a:pt x="2121395" y="677959"/>
                      <a:pt x="2261438" y="554391"/>
                    </a:cubicBezTo>
                    <a:cubicBezTo>
                      <a:pt x="2401481" y="430823"/>
                      <a:pt x="2426195" y="348445"/>
                      <a:pt x="2335579" y="257829"/>
                    </a:cubicBezTo>
                    <a:cubicBezTo>
                      <a:pt x="2244963" y="167213"/>
                      <a:pt x="1833071" y="35407"/>
                      <a:pt x="1717741" y="10694"/>
                    </a:cubicBezTo>
                    <a:cubicBezTo>
                      <a:pt x="1602411" y="-14019"/>
                      <a:pt x="1660076" y="-1663"/>
                      <a:pt x="1668314" y="10954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9D9680D-257D-4F56-927F-16E87B9E957C}"/>
                  </a:ext>
                </a:extLst>
              </p:cNvPr>
              <p:cNvSpPr/>
              <p:nvPr/>
            </p:nvSpPr>
            <p:spPr>
              <a:xfrm>
                <a:off x="12535112" y="7749562"/>
                <a:ext cx="539974" cy="349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D49ABD2-75EF-42D6-97FB-E6B619DDFB4A}"/>
                  </a:ext>
                </a:extLst>
              </p:cNvPr>
              <p:cNvSpPr/>
              <p:nvPr/>
            </p:nvSpPr>
            <p:spPr>
              <a:xfrm>
                <a:off x="13364359" y="7516723"/>
                <a:ext cx="250703" cy="27164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9013D84-FE07-45C3-A755-E6DB183A631E}"/>
                  </a:ext>
                </a:extLst>
              </p:cNvPr>
              <p:cNvSpPr/>
              <p:nvPr/>
            </p:nvSpPr>
            <p:spPr>
              <a:xfrm>
                <a:off x="12667045" y="7825943"/>
                <a:ext cx="286517" cy="1697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5" name="Formă liberă: formă 54">
                <a:extLst>
                  <a:ext uri="{FF2B5EF4-FFF2-40B4-BE49-F238E27FC236}">
                    <a16:creationId xmlns:a16="http://schemas.microsoft.com/office/drawing/2014/main" id="{E17C1C9D-9EFE-4936-9480-0C97A1C3215D}"/>
                  </a:ext>
                </a:extLst>
              </p:cNvPr>
              <p:cNvSpPr/>
              <p:nvPr/>
            </p:nvSpPr>
            <p:spPr>
              <a:xfrm>
                <a:off x="12109174" y="8130698"/>
                <a:ext cx="1125025" cy="2207559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6" name="Formă liberă: formă 55">
                <a:extLst>
                  <a:ext uri="{FF2B5EF4-FFF2-40B4-BE49-F238E27FC236}">
                    <a16:creationId xmlns:a16="http://schemas.microsoft.com/office/drawing/2014/main" id="{022292D3-B672-4800-87A0-8764FB288CAC}"/>
                  </a:ext>
                </a:extLst>
              </p:cNvPr>
              <p:cNvSpPr/>
              <p:nvPr/>
            </p:nvSpPr>
            <p:spPr>
              <a:xfrm>
                <a:off x="12191352" y="8234949"/>
                <a:ext cx="758843" cy="1829816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BB0BD48-A85D-4566-A58A-FC604D569915}"/>
                  </a:ext>
                </a:extLst>
              </p:cNvPr>
              <p:cNvSpPr/>
              <p:nvPr/>
            </p:nvSpPr>
            <p:spPr>
              <a:xfrm rot="20087648" flipH="1">
                <a:off x="12519806" y="8873098"/>
                <a:ext cx="203869" cy="10711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35CA2A2-73B0-452F-BEE2-23F97BD29FD4}"/>
                  </a:ext>
                </a:extLst>
              </p:cNvPr>
              <p:cNvSpPr/>
              <p:nvPr/>
            </p:nvSpPr>
            <p:spPr>
              <a:xfrm rot="20087648" flipH="1">
                <a:off x="12575111" y="9091203"/>
                <a:ext cx="125434" cy="67266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E685B4B-D6A0-4BB4-A961-C14987E8CD26}"/>
                  </a:ext>
                </a:extLst>
              </p:cNvPr>
              <p:cNvSpPr/>
              <p:nvPr/>
            </p:nvSpPr>
            <p:spPr>
              <a:xfrm>
                <a:off x="13704139" y="9431170"/>
                <a:ext cx="650479" cy="4903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5E24C21-5D16-43B1-B2B2-9A9EF5A3C23A}"/>
                  </a:ext>
                </a:extLst>
              </p:cNvPr>
              <p:cNvSpPr/>
              <p:nvPr/>
            </p:nvSpPr>
            <p:spPr>
              <a:xfrm>
                <a:off x="13783420" y="9522334"/>
                <a:ext cx="250703" cy="2716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38A3BD3-CF1C-49B2-96F5-7D3A99D8C3A4}"/>
                  </a:ext>
                </a:extLst>
              </p:cNvPr>
              <p:cNvSpPr/>
              <p:nvPr/>
            </p:nvSpPr>
            <p:spPr>
              <a:xfrm>
                <a:off x="13738116" y="9488147"/>
                <a:ext cx="503242" cy="34217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90C76A5-CD54-40FF-8CEC-A3A4A67E0117}"/>
                  </a:ext>
                </a:extLst>
              </p:cNvPr>
              <p:cNvSpPr/>
              <p:nvPr/>
            </p:nvSpPr>
            <p:spPr>
              <a:xfrm>
                <a:off x="14576240" y="8587901"/>
                <a:ext cx="605175" cy="72962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C11D1FD-BEB8-46DD-9F15-BF6107654790}"/>
                  </a:ext>
                </a:extLst>
              </p:cNvPr>
              <p:cNvSpPr/>
              <p:nvPr/>
            </p:nvSpPr>
            <p:spPr>
              <a:xfrm>
                <a:off x="13834387" y="9573614"/>
                <a:ext cx="180451" cy="17693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0928EC2-52E4-46E0-A747-CE12141FD29F}"/>
                  </a:ext>
                </a:extLst>
              </p:cNvPr>
              <p:cNvSpPr/>
              <p:nvPr/>
            </p:nvSpPr>
            <p:spPr>
              <a:xfrm>
                <a:off x="14644196" y="8656275"/>
                <a:ext cx="423960" cy="58147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0BC8C9D-6E8E-4971-BDEC-B0F1AE7D3F96}"/>
                  </a:ext>
                </a:extLst>
              </p:cNvPr>
              <p:cNvSpPr/>
              <p:nvPr/>
            </p:nvSpPr>
            <p:spPr>
              <a:xfrm>
                <a:off x="14700827" y="8724648"/>
                <a:ext cx="299373" cy="42194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B6F8F2A-C490-43A1-B0B8-4743BD446D1F}"/>
                  </a:ext>
                </a:extLst>
              </p:cNvPr>
              <p:cNvSpPr/>
              <p:nvPr/>
            </p:nvSpPr>
            <p:spPr>
              <a:xfrm>
                <a:off x="14768784" y="8781627"/>
                <a:ext cx="186113" cy="307987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2" name="CasetăText 11">
              <a:extLst>
                <a:ext uri="{FF2B5EF4-FFF2-40B4-BE49-F238E27FC236}">
                  <a16:creationId xmlns:a16="http://schemas.microsoft.com/office/drawing/2014/main" id="{23221D91-4BE4-46FF-8B64-18B2A3721167}"/>
                </a:ext>
              </a:extLst>
            </p:cNvPr>
            <p:cNvSpPr txBox="1"/>
            <p:nvPr/>
          </p:nvSpPr>
          <p:spPr>
            <a:xfrm>
              <a:off x="6705732" y="6996844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1</a:t>
              </a:r>
            </a:p>
          </p:txBody>
        </p:sp>
        <p:sp>
          <p:nvSpPr>
            <p:cNvPr id="71" name="CasetăText 70">
              <a:extLst>
                <a:ext uri="{FF2B5EF4-FFF2-40B4-BE49-F238E27FC236}">
                  <a16:creationId xmlns:a16="http://schemas.microsoft.com/office/drawing/2014/main" id="{34A96413-5CD0-43B0-8002-B86147D2DD1D}"/>
                </a:ext>
              </a:extLst>
            </p:cNvPr>
            <p:cNvSpPr txBox="1"/>
            <p:nvPr/>
          </p:nvSpPr>
          <p:spPr>
            <a:xfrm>
              <a:off x="6128217" y="718934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2</a:t>
              </a:r>
            </a:p>
          </p:txBody>
        </p:sp>
        <p:sp>
          <p:nvSpPr>
            <p:cNvPr id="72" name="CasetăText 71">
              <a:extLst>
                <a:ext uri="{FF2B5EF4-FFF2-40B4-BE49-F238E27FC236}">
                  <a16:creationId xmlns:a16="http://schemas.microsoft.com/office/drawing/2014/main" id="{CDBFD8D2-EE24-49B6-8525-98AC9592ABB9}"/>
                </a:ext>
              </a:extLst>
            </p:cNvPr>
            <p:cNvSpPr txBox="1"/>
            <p:nvPr/>
          </p:nvSpPr>
          <p:spPr>
            <a:xfrm>
              <a:off x="5286006" y="8344381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3</a:t>
              </a:r>
            </a:p>
          </p:txBody>
        </p:sp>
        <p:sp>
          <p:nvSpPr>
            <p:cNvPr id="74" name="CasetăText 73">
              <a:extLst>
                <a:ext uri="{FF2B5EF4-FFF2-40B4-BE49-F238E27FC236}">
                  <a16:creationId xmlns:a16="http://schemas.microsoft.com/office/drawing/2014/main" id="{4E77DA39-CE75-48B3-BAC5-6550AF3A5354}"/>
                </a:ext>
              </a:extLst>
            </p:cNvPr>
            <p:cNvSpPr txBox="1"/>
            <p:nvPr/>
          </p:nvSpPr>
          <p:spPr>
            <a:xfrm>
              <a:off x="7475754" y="1000473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4</a:t>
              </a:r>
            </a:p>
          </p:txBody>
        </p:sp>
        <p:sp>
          <p:nvSpPr>
            <p:cNvPr id="75" name="CasetăText 74">
              <a:extLst>
                <a:ext uri="{FF2B5EF4-FFF2-40B4-BE49-F238E27FC236}">
                  <a16:creationId xmlns:a16="http://schemas.microsoft.com/office/drawing/2014/main" id="{38700680-0878-4918-AD25-F326793818BF}"/>
                </a:ext>
              </a:extLst>
            </p:cNvPr>
            <p:cNvSpPr txBox="1"/>
            <p:nvPr/>
          </p:nvSpPr>
          <p:spPr>
            <a:xfrm>
              <a:off x="13010280" y="6996844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1</a:t>
              </a:r>
            </a:p>
          </p:txBody>
        </p:sp>
        <p:sp>
          <p:nvSpPr>
            <p:cNvPr id="76" name="CasetăText 75">
              <a:extLst>
                <a:ext uri="{FF2B5EF4-FFF2-40B4-BE49-F238E27FC236}">
                  <a16:creationId xmlns:a16="http://schemas.microsoft.com/office/drawing/2014/main" id="{34326E74-1E20-47E6-9AF7-15F2276A2B94}"/>
                </a:ext>
              </a:extLst>
            </p:cNvPr>
            <p:cNvSpPr txBox="1"/>
            <p:nvPr/>
          </p:nvSpPr>
          <p:spPr>
            <a:xfrm>
              <a:off x="12432765" y="718934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2</a:t>
              </a:r>
            </a:p>
          </p:txBody>
        </p:sp>
        <p:sp>
          <p:nvSpPr>
            <p:cNvPr id="77" name="CasetăText 76">
              <a:extLst>
                <a:ext uri="{FF2B5EF4-FFF2-40B4-BE49-F238E27FC236}">
                  <a16:creationId xmlns:a16="http://schemas.microsoft.com/office/drawing/2014/main" id="{7D3B23E8-970E-4E05-8F8A-C6AFC12BA890}"/>
                </a:ext>
              </a:extLst>
            </p:cNvPr>
            <p:cNvSpPr txBox="1"/>
            <p:nvPr/>
          </p:nvSpPr>
          <p:spPr>
            <a:xfrm>
              <a:off x="11590554" y="8344381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3</a:t>
              </a:r>
            </a:p>
          </p:txBody>
        </p:sp>
        <p:sp>
          <p:nvSpPr>
            <p:cNvPr id="78" name="CasetăText 77">
              <a:extLst>
                <a:ext uri="{FF2B5EF4-FFF2-40B4-BE49-F238E27FC236}">
                  <a16:creationId xmlns:a16="http://schemas.microsoft.com/office/drawing/2014/main" id="{B91E851A-ADC7-41B6-8DC5-30846546A8DC}"/>
                </a:ext>
              </a:extLst>
            </p:cNvPr>
            <p:cNvSpPr txBox="1"/>
            <p:nvPr/>
          </p:nvSpPr>
          <p:spPr>
            <a:xfrm>
              <a:off x="13780302" y="10004739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4</a:t>
              </a:r>
            </a:p>
          </p:txBody>
        </p:sp>
        <p:sp>
          <p:nvSpPr>
            <p:cNvPr id="79" name="CasetăText 78">
              <a:extLst>
                <a:ext uri="{FF2B5EF4-FFF2-40B4-BE49-F238E27FC236}">
                  <a16:creationId xmlns:a16="http://schemas.microsoft.com/office/drawing/2014/main" id="{08D54425-8CD3-4E00-94F0-5E269701CB56}"/>
                </a:ext>
              </a:extLst>
            </p:cNvPr>
            <p:cNvSpPr txBox="1"/>
            <p:nvPr/>
          </p:nvSpPr>
          <p:spPr>
            <a:xfrm>
              <a:off x="15296281" y="8753454"/>
              <a:ext cx="35266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73238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/>
              <a:t>Correlation time analysis: time required to lose memory of previous values</a:t>
            </a:r>
          </a:p>
          <a:p>
            <a:pPr marL="0" indent="0">
              <a:buNone/>
            </a:pPr>
            <a:endParaRPr lang="en-US" sz="5400" dirty="0"/>
          </a:p>
          <a:p>
            <a:r>
              <a:rPr lang="en-US" sz="5400" dirty="0">
                <a:latin typeface="+mn-lt"/>
              </a:rPr>
              <a:t>Hitting time</a:t>
            </a:r>
          </a:p>
          <a:p>
            <a:endParaRPr lang="en-US" sz="5400" dirty="0"/>
          </a:p>
          <a:p>
            <a:r>
              <a:rPr lang="en-US" sz="5400" dirty="0"/>
              <a:t>Cover time</a:t>
            </a:r>
          </a:p>
          <a:p>
            <a:endParaRPr lang="en-US" sz="5400" dirty="0"/>
          </a:p>
          <a:p>
            <a:r>
              <a:rPr lang="en-US" sz="5400" dirty="0"/>
              <a:t>Mean first passage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In Practice: </a:t>
            </a:r>
            <a:br>
              <a:rPr lang="en-US" dirty="0"/>
            </a:br>
            <a:r>
              <a:rPr lang="en-US" dirty="0"/>
              <a:t>How efficient is it? 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grpSp>
        <p:nvGrpSpPr>
          <p:cNvPr id="2" name="Grupare 1">
            <a:extLst>
              <a:ext uri="{FF2B5EF4-FFF2-40B4-BE49-F238E27FC236}">
                <a16:creationId xmlns:a16="http://schemas.microsoft.com/office/drawing/2014/main" id="{F3238F59-CFDF-4745-9326-ED1A1CFE2511}"/>
              </a:ext>
            </a:extLst>
          </p:cNvPr>
          <p:cNvGrpSpPr/>
          <p:nvPr/>
        </p:nvGrpSpPr>
        <p:grpSpPr>
          <a:xfrm>
            <a:off x="15400422" y="4638655"/>
            <a:ext cx="7748450" cy="6453583"/>
            <a:chOff x="16660819" y="4229581"/>
            <a:chExt cx="5766157" cy="4802557"/>
          </a:xfrm>
        </p:grpSpPr>
        <p:grpSp>
          <p:nvGrpSpPr>
            <p:cNvPr id="34" name="Grupare 33">
              <a:extLst>
                <a:ext uri="{FF2B5EF4-FFF2-40B4-BE49-F238E27FC236}">
                  <a16:creationId xmlns:a16="http://schemas.microsoft.com/office/drawing/2014/main" id="{AAD6A2A6-D63C-46DF-9BE7-03DEB9F9D480}"/>
                </a:ext>
              </a:extLst>
            </p:cNvPr>
            <p:cNvGrpSpPr/>
            <p:nvPr/>
          </p:nvGrpSpPr>
          <p:grpSpPr>
            <a:xfrm>
              <a:off x="16660819" y="4336570"/>
              <a:ext cx="5766157" cy="4695568"/>
              <a:chOff x="11246609" y="4336571"/>
              <a:chExt cx="5766157" cy="4695568"/>
            </a:xfrm>
          </p:grpSpPr>
          <p:sp>
            <p:nvSpPr>
              <p:cNvPr id="16" name="Dreptunghi 15">
                <a:extLst>
                  <a:ext uri="{FF2B5EF4-FFF2-40B4-BE49-F238E27FC236}">
                    <a16:creationId xmlns:a16="http://schemas.microsoft.com/office/drawing/2014/main" id="{F709A844-556A-4CC6-B1A5-28D028FE79FF}"/>
                  </a:ext>
                </a:extLst>
              </p:cNvPr>
              <p:cNvSpPr/>
              <p:nvPr/>
            </p:nvSpPr>
            <p:spPr>
              <a:xfrm>
                <a:off x="11246609" y="4336571"/>
                <a:ext cx="5766157" cy="4695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solidFill>
                  <a:schemeClr val="tx1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" name="Formă liberă: formă 2">
                <a:extLst>
                  <a:ext uri="{FF2B5EF4-FFF2-40B4-BE49-F238E27FC236}">
                    <a16:creationId xmlns:a16="http://schemas.microsoft.com/office/drawing/2014/main" id="{1381BC4A-9988-4282-A2EF-4170DC7EC5F5}"/>
                  </a:ext>
                </a:extLst>
              </p:cNvPr>
              <p:cNvSpPr/>
              <p:nvPr/>
            </p:nvSpPr>
            <p:spPr>
              <a:xfrm>
                <a:off x="12384235" y="4471849"/>
                <a:ext cx="4519808" cy="4377265"/>
              </a:xfrm>
              <a:custGeom>
                <a:avLst/>
                <a:gdLst>
                  <a:gd name="connsiteX0" fmla="*/ 939342 w 5792141"/>
                  <a:gd name="connsiteY0" fmla="*/ 420823 h 5575252"/>
                  <a:gd name="connsiteX1" fmla="*/ 229 w 5792141"/>
                  <a:gd name="connsiteY1" fmla="*/ 2051915 h 5575252"/>
                  <a:gd name="connsiteX2" fmla="*/ 865202 w 5792141"/>
                  <a:gd name="connsiteY2" fmla="*/ 3386444 h 5575252"/>
                  <a:gd name="connsiteX3" fmla="*/ 2323299 w 5792141"/>
                  <a:gd name="connsiteY3" fmla="*/ 4893969 h 5575252"/>
                  <a:gd name="connsiteX4" fmla="*/ 2372726 w 5792141"/>
                  <a:gd name="connsiteY4" fmla="*/ 3683007 h 5575252"/>
                  <a:gd name="connsiteX5" fmla="*/ 3608402 w 5792141"/>
                  <a:gd name="connsiteY5" fmla="*/ 3954855 h 5575252"/>
                  <a:gd name="connsiteX6" fmla="*/ 3830823 w 5792141"/>
                  <a:gd name="connsiteY6" fmla="*/ 2867461 h 5575252"/>
                  <a:gd name="connsiteX7" fmla="*/ 5214780 w 5792141"/>
                  <a:gd name="connsiteY7" fmla="*/ 5437666 h 5575252"/>
                  <a:gd name="connsiteX8" fmla="*/ 5783191 w 5792141"/>
                  <a:gd name="connsiteY8" fmla="*/ 4992823 h 5575252"/>
                  <a:gd name="connsiteX9" fmla="*/ 4819364 w 5792141"/>
                  <a:gd name="connsiteY9" fmla="*/ 3015742 h 5575252"/>
                  <a:gd name="connsiteX10" fmla="*/ 4769937 w 5792141"/>
                  <a:gd name="connsiteY10" fmla="*/ 1681212 h 5575252"/>
                  <a:gd name="connsiteX11" fmla="*/ 3608402 w 5792141"/>
                  <a:gd name="connsiteY11" fmla="*/ 1458790 h 5575252"/>
                  <a:gd name="connsiteX12" fmla="*/ 2718715 w 5792141"/>
                  <a:gd name="connsiteY12" fmla="*/ 2546185 h 5575252"/>
                  <a:gd name="connsiteX13" fmla="*/ 1483039 w 5792141"/>
                  <a:gd name="connsiteY13" fmla="*/ 1681212 h 5575252"/>
                  <a:gd name="connsiteX14" fmla="*/ 2941137 w 5792141"/>
                  <a:gd name="connsiteY14" fmla="*/ 544390 h 5575252"/>
                  <a:gd name="connsiteX15" fmla="*/ 1656034 w 5792141"/>
                  <a:gd name="connsiteY15" fmla="*/ 693 h 5575252"/>
                  <a:gd name="connsiteX16" fmla="*/ 1853742 w 5792141"/>
                  <a:gd name="connsiteY16" fmla="*/ 643244 h 5575252"/>
                  <a:gd name="connsiteX17" fmla="*/ 939342 w 5792141"/>
                  <a:gd name="connsiteY17" fmla="*/ 420823 h 557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92141" h="5575252">
                    <a:moveTo>
                      <a:pt x="939342" y="420823"/>
                    </a:moveTo>
                    <a:cubicBezTo>
                      <a:pt x="630423" y="655601"/>
                      <a:pt x="12586" y="1557645"/>
                      <a:pt x="229" y="2051915"/>
                    </a:cubicBezTo>
                    <a:cubicBezTo>
                      <a:pt x="-12128" y="2546185"/>
                      <a:pt x="478024" y="2912768"/>
                      <a:pt x="865202" y="3386444"/>
                    </a:cubicBezTo>
                    <a:cubicBezTo>
                      <a:pt x="1252380" y="3860120"/>
                      <a:pt x="2072045" y="4844542"/>
                      <a:pt x="2323299" y="4893969"/>
                    </a:cubicBezTo>
                    <a:cubicBezTo>
                      <a:pt x="2574553" y="4943396"/>
                      <a:pt x="2158542" y="3839526"/>
                      <a:pt x="2372726" y="3683007"/>
                    </a:cubicBezTo>
                    <a:cubicBezTo>
                      <a:pt x="2586910" y="3526488"/>
                      <a:pt x="3365386" y="4090779"/>
                      <a:pt x="3608402" y="3954855"/>
                    </a:cubicBezTo>
                    <a:cubicBezTo>
                      <a:pt x="3851418" y="3818931"/>
                      <a:pt x="3563093" y="2620326"/>
                      <a:pt x="3830823" y="2867461"/>
                    </a:cubicBezTo>
                    <a:cubicBezTo>
                      <a:pt x="4098553" y="3114596"/>
                      <a:pt x="4889385" y="5083439"/>
                      <a:pt x="5214780" y="5437666"/>
                    </a:cubicBezTo>
                    <a:cubicBezTo>
                      <a:pt x="5540175" y="5791893"/>
                      <a:pt x="5849094" y="5396477"/>
                      <a:pt x="5783191" y="4992823"/>
                    </a:cubicBezTo>
                    <a:cubicBezTo>
                      <a:pt x="5717288" y="4589169"/>
                      <a:pt x="4988240" y="3567677"/>
                      <a:pt x="4819364" y="3015742"/>
                    </a:cubicBezTo>
                    <a:cubicBezTo>
                      <a:pt x="4650488" y="2463807"/>
                      <a:pt x="4971764" y="1940704"/>
                      <a:pt x="4769937" y="1681212"/>
                    </a:cubicBezTo>
                    <a:cubicBezTo>
                      <a:pt x="4568110" y="1421720"/>
                      <a:pt x="3950272" y="1314628"/>
                      <a:pt x="3608402" y="1458790"/>
                    </a:cubicBezTo>
                    <a:cubicBezTo>
                      <a:pt x="3266532" y="1602952"/>
                      <a:pt x="3072942" y="2509115"/>
                      <a:pt x="2718715" y="2546185"/>
                    </a:cubicBezTo>
                    <a:cubicBezTo>
                      <a:pt x="2364488" y="2583255"/>
                      <a:pt x="1445969" y="2014844"/>
                      <a:pt x="1483039" y="1681212"/>
                    </a:cubicBezTo>
                    <a:cubicBezTo>
                      <a:pt x="1520109" y="1347580"/>
                      <a:pt x="2912305" y="824476"/>
                      <a:pt x="2941137" y="544390"/>
                    </a:cubicBezTo>
                    <a:cubicBezTo>
                      <a:pt x="2969969" y="264304"/>
                      <a:pt x="1837266" y="-15783"/>
                      <a:pt x="1656034" y="693"/>
                    </a:cubicBezTo>
                    <a:cubicBezTo>
                      <a:pt x="1474802" y="17169"/>
                      <a:pt x="1973191" y="569103"/>
                      <a:pt x="1853742" y="643244"/>
                    </a:cubicBezTo>
                    <a:cubicBezTo>
                      <a:pt x="1734293" y="717385"/>
                      <a:pt x="1248261" y="186045"/>
                      <a:pt x="939342" y="4208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" name="Formă liberă: formă 3">
                <a:extLst>
                  <a:ext uri="{FF2B5EF4-FFF2-40B4-BE49-F238E27FC236}">
                    <a16:creationId xmlns:a16="http://schemas.microsoft.com/office/drawing/2014/main" id="{22D5ED44-63E1-4237-9CA9-C571CE298725}"/>
                  </a:ext>
                </a:extLst>
              </p:cNvPr>
              <p:cNvSpPr/>
              <p:nvPr/>
            </p:nvSpPr>
            <p:spPr>
              <a:xfrm>
                <a:off x="12606070" y="4619223"/>
                <a:ext cx="3493685" cy="3202965"/>
              </a:xfrm>
              <a:custGeom>
                <a:avLst/>
                <a:gdLst>
                  <a:gd name="connsiteX0" fmla="*/ 1668314 w 4477163"/>
                  <a:gd name="connsiteY0" fmla="*/ 109548 h 4079565"/>
                  <a:gd name="connsiteX1" fmla="*/ 1767168 w 4477163"/>
                  <a:gd name="connsiteY1" fmla="*/ 677959 h 4079565"/>
                  <a:gd name="connsiteX2" fmla="*/ 902195 w 4477163"/>
                  <a:gd name="connsiteY2" fmla="*/ 430823 h 4079565"/>
                  <a:gd name="connsiteX3" fmla="*/ 12508 w 4477163"/>
                  <a:gd name="connsiteY3" fmla="*/ 1913634 h 4079565"/>
                  <a:gd name="connsiteX4" fmla="*/ 1594173 w 4477163"/>
                  <a:gd name="connsiteY4" fmla="*/ 4038996 h 4079565"/>
                  <a:gd name="connsiteX5" fmla="*/ 1890735 w 4477163"/>
                  <a:gd name="connsiteY5" fmla="*/ 3322305 h 4079565"/>
                  <a:gd name="connsiteX6" fmla="*/ 3126411 w 4477163"/>
                  <a:gd name="connsiteY6" fmla="*/ 3470586 h 4079565"/>
                  <a:gd name="connsiteX7" fmla="*/ 3373546 w 4477163"/>
                  <a:gd name="connsiteY7" fmla="*/ 2358478 h 4079565"/>
                  <a:gd name="connsiteX8" fmla="*/ 4436227 w 4477163"/>
                  <a:gd name="connsiteY8" fmla="*/ 3890715 h 4079565"/>
                  <a:gd name="connsiteX9" fmla="*/ 4263233 w 4477163"/>
                  <a:gd name="connsiteY9" fmla="*/ 2605613 h 4079565"/>
                  <a:gd name="connsiteX10" fmla="*/ 4312660 w 4477163"/>
                  <a:gd name="connsiteY10" fmla="*/ 1715926 h 4079565"/>
                  <a:gd name="connsiteX11" fmla="*/ 3472400 w 4477163"/>
                  <a:gd name="connsiteY11" fmla="*/ 1542932 h 4079565"/>
                  <a:gd name="connsiteX12" fmla="*/ 2558000 w 4477163"/>
                  <a:gd name="connsiteY12" fmla="*/ 2580899 h 4079565"/>
                  <a:gd name="connsiteX13" fmla="*/ 1149330 w 4477163"/>
                  <a:gd name="connsiteY13" fmla="*/ 2185483 h 4079565"/>
                  <a:gd name="connsiteX14" fmla="*/ 926908 w 4477163"/>
                  <a:gd name="connsiteY14" fmla="*/ 1246369 h 4079565"/>
                  <a:gd name="connsiteX15" fmla="*/ 1495319 w 4477163"/>
                  <a:gd name="connsiteY15" fmla="*/ 999234 h 4079565"/>
                  <a:gd name="connsiteX16" fmla="*/ 2261438 w 4477163"/>
                  <a:gd name="connsiteY16" fmla="*/ 554391 h 4079565"/>
                  <a:gd name="connsiteX17" fmla="*/ 2335579 w 4477163"/>
                  <a:gd name="connsiteY17" fmla="*/ 257829 h 4079565"/>
                  <a:gd name="connsiteX18" fmla="*/ 1717741 w 4477163"/>
                  <a:gd name="connsiteY18" fmla="*/ 10694 h 4079565"/>
                  <a:gd name="connsiteX19" fmla="*/ 1668314 w 4477163"/>
                  <a:gd name="connsiteY19" fmla="*/ 109548 h 4079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77163" h="4079565">
                    <a:moveTo>
                      <a:pt x="1668314" y="109548"/>
                    </a:moveTo>
                    <a:cubicBezTo>
                      <a:pt x="1676552" y="220759"/>
                      <a:pt x="1894854" y="624413"/>
                      <a:pt x="1767168" y="677959"/>
                    </a:cubicBezTo>
                    <a:cubicBezTo>
                      <a:pt x="1639482" y="731505"/>
                      <a:pt x="1194638" y="224877"/>
                      <a:pt x="902195" y="430823"/>
                    </a:cubicBezTo>
                    <a:cubicBezTo>
                      <a:pt x="609752" y="636769"/>
                      <a:pt x="-102822" y="1312272"/>
                      <a:pt x="12508" y="1913634"/>
                    </a:cubicBezTo>
                    <a:cubicBezTo>
                      <a:pt x="127838" y="2514996"/>
                      <a:pt x="1281135" y="3804218"/>
                      <a:pt x="1594173" y="4038996"/>
                    </a:cubicBezTo>
                    <a:cubicBezTo>
                      <a:pt x="1907211" y="4273774"/>
                      <a:pt x="1635362" y="3417040"/>
                      <a:pt x="1890735" y="3322305"/>
                    </a:cubicBezTo>
                    <a:cubicBezTo>
                      <a:pt x="2146108" y="3227570"/>
                      <a:pt x="2879276" y="3631224"/>
                      <a:pt x="3126411" y="3470586"/>
                    </a:cubicBezTo>
                    <a:cubicBezTo>
                      <a:pt x="3373546" y="3309948"/>
                      <a:pt x="3155243" y="2288457"/>
                      <a:pt x="3373546" y="2358478"/>
                    </a:cubicBezTo>
                    <a:cubicBezTo>
                      <a:pt x="3591849" y="2428499"/>
                      <a:pt x="4287946" y="3849526"/>
                      <a:pt x="4436227" y="3890715"/>
                    </a:cubicBezTo>
                    <a:cubicBezTo>
                      <a:pt x="4584508" y="3931904"/>
                      <a:pt x="4283828" y="2968078"/>
                      <a:pt x="4263233" y="2605613"/>
                    </a:cubicBezTo>
                    <a:cubicBezTo>
                      <a:pt x="4242638" y="2243148"/>
                      <a:pt x="4444465" y="1893039"/>
                      <a:pt x="4312660" y="1715926"/>
                    </a:cubicBezTo>
                    <a:cubicBezTo>
                      <a:pt x="4180855" y="1538813"/>
                      <a:pt x="3764843" y="1398770"/>
                      <a:pt x="3472400" y="1542932"/>
                    </a:cubicBezTo>
                    <a:cubicBezTo>
                      <a:pt x="3179957" y="1687094"/>
                      <a:pt x="2945178" y="2473807"/>
                      <a:pt x="2558000" y="2580899"/>
                    </a:cubicBezTo>
                    <a:cubicBezTo>
                      <a:pt x="2170822" y="2687991"/>
                      <a:pt x="1421179" y="2407905"/>
                      <a:pt x="1149330" y="2185483"/>
                    </a:cubicBezTo>
                    <a:cubicBezTo>
                      <a:pt x="877481" y="1963061"/>
                      <a:pt x="869243" y="1444077"/>
                      <a:pt x="926908" y="1246369"/>
                    </a:cubicBezTo>
                    <a:cubicBezTo>
                      <a:pt x="984573" y="1048661"/>
                      <a:pt x="1272897" y="1114564"/>
                      <a:pt x="1495319" y="999234"/>
                    </a:cubicBezTo>
                    <a:cubicBezTo>
                      <a:pt x="1717741" y="883904"/>
                      <a:pt x="2121395" y="677959"/>
                      <a:pt x="2261438" y="554391"/>
                    </a:cubicBezTo>
                    <a:cubicBezTo>
                      <a:pt x="2401481" y="430823"/>
                      <a:pt x="2426195" y="348445"/>
                      <a:pt x="2335579" y="257829"/>
                    </a:cubicBezTo>
                    <a:cubicBezTo>
                      <a:pt x="2244963" y="167213"/>
                      <a:pt x="1833071" y="35407"/>
                      <a:pt x="1717741" y="10694"/>
                    </a:cubicBezTo>
                    <a:cubicBezTo>
                      <a:pt x="1602411" y="-14019"/>
                      <a:pt x="1660076" y="-1663"/>
                      <a:pt x="1668314" y="10954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A6B4A33-31DB-413C-B369-F4012AF77D40}"/>
                  </a:ext>
                </a:extLst>
              </p:cNvPr>
              <p:cNvSpPr/>
              <p:nvPr/>
            </p:nvSpPr>
            <p:spPr>
              <a:xfrm>
                <a:off x="13232944" y="5054489"/>
                <a:ext cx="539974" cy="349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3AADCC3-9F19-40DD-BEA1-54B882946CDD}"/>
                  </a:ext>
                </a:extLst>
              </p:cNvPr>
              <p:cNvSpPr/>
              <p:nvPr/>
            </p:nvSpPr>
            <p:spPr>
              <a:xfrm>
                <a:off x="14062191" y="4821650"/>
                <a:ext cx="250703" cy="27164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E02F86-A54C-44EA-A5C6-D8D5EF43F62D}"/>
                  </a:ext>
                </a:extLst>
              </p:cNvPr>
              <p:cNvSpPr/>
              <p:nvPr/>
            </p:nvSpPr>
            <p:spPr>
              <a:xfrm>
                <a:off x="13364877" y="5130870"/>
                <a:ext cx="286517" cy="1697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Formă liberă: formă 7">
                <a:extLst>
                  <a:ext uri="{FF2B5EF4-FFF2-40B4-BE49-F238E27FC236}">
                    <a16:creationId xmlns:a16="http://schemas.microsoft.com/office/drawing/2014/main" id="{987D6CFE-1834-415F-AB8D-38FDAF01ACDF}"/>
                  </a:ext>
                </a:extLst>
              </p:cNvPr>
              <p:cNvSpPr/>
              <p:nvPr/>
            </p:nvSpPr>
            <p:spPr>
              <a:xfrm>
                <a:off x="12807006" y="5435625"/>
                <a:ext cx="1125025" cy="2207559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Formă liberă: formă 19">
                <a:extLst>
                  <a:ext uri="{FF2B5EF4-FFF2-40B4-BE49-F238E27FC236}">
                    <a16:creationId xmlns:a16="http://schemas.microsoft.com/office/drawing/2014/main" id="{7153141A-528F-4B7B-B56E-6C99F9EEFF7B}"/>
                  </a:ext>
                </a:extLst>
              </p:cNvPr>
              <p:cNvSpPr/>
              <p:nvPr/>
            </p:nvSpPr>
            <p:spPr>
              <a:xfrm>
                <a:off x="12889184" y="5539876"/>
                <a:ext cx="758843" cy="1829816"/>
              </a:xfrm>
              <a:custGeom>
                <a:avLst/>
                <a:gdLst>
                  <a:gd name="connsiteX0" fmla="*/ 293998 w 1441721"/>
                  <a:gd name="connsiteY0" fmla="*/ 103755 h 2811733"/>
                  <a:gd name="connsiteX1" fmla="*/ 3713 w 1441721"/>
                  <a:gd name="connsiteY1" fmla="*/ 727869 h 2811733"/>
                  <a:gd name="connsiteX2" fmla="*/ 511713 w 1441721"/>
                  <a:gd name="connsiteY2" fmla="*/ 1961583 h 2811733"/>
                  <a:gd name="connsiteX3" fmla="*/ 1295484 w 1441721"/>
                  <a:gd name="connsiteY3" fmla="*/ 2803412 h 2811733"/>
                  <a:gd name="connsiteX4" fmla="*/ 1411598 w 1441721"/>
                  <a:gd name="connsiteY4" fmla="*/ 2338955 h 2811733"/>
                  <a:gd name="connsiteX5" fmla="*/ 932627 w 1441721"/>
                  <a:gd name="connsiteY5" fmla="*/ 1482612 h 2811733"/>
                  <a:gd name="connsiteX6" fmla="*/ 482684 w 1441721"/>
                  <a:gd name="connsiteY6" fmla="*/ 597240 h 2811733"/>
                  <a:gd name="connsiteX7" fmla="*/ 584284 w 1441721"/>
                  <a:gd name="connsiteY7" fmla="*/ 103755 h 2811733"/>
                  <a:gd name="connsiteX8" fmla="*/ 526227 w 1441721"/>
                  <a:gd name="connsiteY8" fmla="*/ 2155 h 2811733"/>
                  <a:gd name="connsiteX9" fmla="*/ 293998 w 1441721"/>
                  <a:gd name="connsiteY9" fmla="*/ 103755 h 28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1721" h="2811733">
                    <a:moveTo>
                      <a:pt x="293998" y="103755"/>
                    </a:moveTo>
                    <a:cubicBezTo>
                      <a:pt x="206912" y="224707"/>
                      <a:pt x="-32573" y="418231"/>
                      <a:pt x="3713" y="727869"/>
                    </a:cubicBezTo>
                    <a:cubicBezTo>
                      <a:pt x="39999" y="1037507"/>
                      <a:pt x="296418" y="1615659"/>
                      <a:pt x="511713" y="1961583"/>
                    </a:cubicBezTo>
                    <a:cubicBezTo>
                      <a:pt x="727008" y="2307507"/>
                      <a:pt x="1145503" y="2740517"/>
                      <a:pt x="1295484" y="2803412"/>
                    </a:cubicBezTo>
                    <a:cubicBezTo>
                      <a:pt x="1445465" y="2866307"/>
                      <a:pt x="1472074" y="2559088"/>
                      <a:pt x="1411598" y="2338955"/>
                    </a:cubicBezTo>
                    <a:cubicBezTo>
                      <a:pt x="1351122" y="2118822"/>
                      <a:pt x="1087446" y="1772898"/>
                      <a:pt x="932627" y="1482612"/>
                    </a:cubicBezTo>
                    <a:cubicBezTo>
                      <a:pt x="777808" y="1192326"/>
                      <a:pt x="540741" y="827049"/>
                      <a:pt x="482684" y="597240"/>
                    </a:cubicBezTo>
                    <a:cubicBezTo>
                      <a:pt x="424627" y="367431"/>
                      <a:pt x="577027" y="202936"/>
                      <a:pt x="584284" y="103755"/>
                    </a:cubicBezTo>
                    <a:cubicBezTo>
                      <a:pt x="591541" y="4574"/>
                      <a:pt x="572189" y="4574"/>
                      <a:pt x="526227" y="2155"/>
                    </a:cubicBezTo>
                    <a:cubicBezTo>
                      <a:pt x="480265" y="-264"/>
                      <a:pt x="381084" y="-17197"/>
                      <a:pt x="293998" y="103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659857F-8D44-4BCD-8C62-C1B0D428F811}"/>
                  </a:ext>
                </a:extLst>
              </p:cNvPr>
              <p:cNvSpPr/>
              <p:nvPr/>
            </p:nvSpPr>
            <p:spPr>
              <a:xfrm rot="20087648" flipH="1">
                <a:off x="13217638" y="6178025"/>
                <a:ext cx="203869" cy="10711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0717199-99E4-4E1D-8D64-A8C902900929}"/>
                  </a:ext>
                </a:extLst>
              </p:cNvPr>
              <p:cNvSpPr/>
              <p:nvPr/>
            </p:nvSpPr>
            <p:spPr>
              <a:xfrm rot="20087648" flipH="1">
                <a:off x="13272943" y="6396130"/>
                <a:ext cx="125434" cy="67266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483B0EC-485F-479B-9FF2-681E1D5576F7}"/>
                  </a:ext>
                </a:extLst>
              </p:cNvPr>
              <p:cNvSpPr/>
              <p:nvPr/>
            </p:nvSpPr>
            <p:spPr>
              <a:xfrm>
                <a:off x="14401971" y="6736097"/>
                <a:ext cx="650479" cy="4903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822B8E6-FC42-49FB-8DF9-305B3043F55B}"/>
                  </a:ext>
                </a:extLst>
              </p:cNvPr>
              <p:cNvSpPr/>
              <p:nvPr/>
            </p:nvSpPr>
            <p:spPr>
              <a:xfrm>
                <a:off x="14481252" y="6827261"/>
                <a:ext cx="250703" cy="2716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6D5954B-F488-4E19-8ACE-98C8FA241C34}"/>
                  </a:ext>
                </a:extLst>
              </p:cNvPr>
              <p:cNvSpPr/>
              <p:nvPr/>
            </p:nvSpPr>
            <p:spPr>
              <a:xfrm>
                <a:off x="14435948" y="6793074"/>
                <a:ext cx="503242" cy="34217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3D2456E-7045-45F9-8CF6-DF0F535B6AC6}"/>
                  </a:ext>
                </a:extLst>
              </p:cNvPr>
              <p:cNvSpPr/>
              <p:nvPr/>
            </p:nvSpPr>
            <p:spPr>
              <a:xfrm>
                <a:off x="15274072" y="5892828"/>
                <a:ext cx="605175" cy="72962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D589091-4D39-435B-ACFA-97E74CCB9635}"/>
                  </a:ext>
                </a:extLst>
              </p:cNvPr>
              <p:cNvSpPr/>
              <p:nvPr/>
            </p:nvSpPr>
            <p:spPr>
              <a:xfrm>
                <a:off x="14532219" y="6878541"/>
                <a:ext cx="180451" cy="17693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0487F87-1084-4185-9B92-BE9FF0D8FDDA}"/>
                  </a:ext>
                </a:extLst>
              </p:cNvPr>
              <p:cNvSpPr/>
              <p:nvPr/>
            </p:nvSpPr>
            <p:spPr>
              <a:xfrm>
                <a:off x="15342028" y="5961202"/>
                <a:ext cx="423960" cy="58147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CE7341-3955-456F-B8E3-C5171876DFCA}"/>
                  </a:ext>
                </a:extLst>
              </p:cNvPr>
              <p:cNvSpPr/>
              <p:nvPr/>
            </p:nvSpPr>
            <p:spPr>
              <a:xfrm>
                <a:off x="15398659" y="6029575"/>
                <a:ext cx="299373" cy="42194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74EF913-28FE-4C5C-B3EE-AE43CD025752}"/>
                  </a:ext>
                </a:extLst>
              </p:cNvPr>
              <p:cNvSpPr/>
              <p:nvPr/>
            </p:nvSpPr>
            <p:spPr>
              <a:xfrm>
                <a:off x="15466616" y="6086554"/>
                <a:ext cx="186113" cy="307987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31" name="Conector drept cu săgeată 30">
                <a:extLst>
                  <a:ext uri="{FF2B5EF4-FFF2-40B4-BE49-F238E27FC236}">
                    <a16:creationId xmlns:a16="http://schemas.microsoft.com/office/drawing/2014/main" id="{618391FC-CA90-4033-BCE0-ABC908FB15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9237" y="8229218"/>
                <a:ext cx="826797" cy="36465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Conector drept cu săgeată 34">
                <a:extLst>
                  <a:ext uri="{FF2B5EF4-FFF2-40B4-BE49-F238E27FC236}">
                    <a16:creationId xmlns:a16="http://schemas.microsoft.com/office/drawing/2014/main" id="{129BEE11-7F09-4E57-B964-670CD3BD5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17362" y="8411546"/>
                <a:ext cx="317127" cy="193723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Conector drept cu săgeată 37">
                <a:extLst>
                  <a:ext uri="{FF2B5EF4-FFF2-40B4-BE49-F238E27FC236}">
                    <a16:creationId xmlns:a16="http://schemas.microsoft.com/office/drawing/2014/main" id="{CDF34BC9-85DF-473E-AE10-02BA189F66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1837" y="8069681"/>
                <a:ext cx="0" cy="296285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Conector drept cu săgeată 40">
                <a:extLst>
                  <a:ext uri="{FF2B5EF4-FFF2-40B4-BE49-F238E27FC236}">
                    <a16:creationId xmlns:a16="http://schemas.microsoft.com/office/drawing/2014/main" id="{4EE721B9-E674-44C4-847A-F173F1829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1837" y="7978516"/>
                <a:ext cx="271823" cy="79769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Conector drept cu săgeată 42">
                <a:extLst>
                  <a:ext uri="{FF2B5EF4-FFF2-40B4-BE49-F238E27FC236}">
                    <a16:creationId xmlns:a16="http://schemas.microsoft.com/office/drawing/2014/main" id="{63D636AD-AAA6-4C74-92B2-E4F6218157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91118" y="7750605"/>
                <a:ext cx="169891" cy="193724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Conector drept cu săgeată 46">
                <a:extLst>
                  <a:ext uri="{FF2B5EF4-FFF2-40B4-BE49-F238E27FC236}">
                    <a16:creationId xmlns:a16="http://schemas.microsoft.com/office/drawing/2014/main" id="{7F8D7728-4E2B-4298-80A9-C2668445D0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36423" y="7636651"/>
                <a:ext cx="283150" cy="91164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Conector drept cu săgeată 51">
                <a:extLst>
                  <a:ext uri="{FF2B5EF4-FFF2-40B4-BE49-F238E27FC236}">
                    <a16:creationId xmlns:a16="http://schemas.microsoft.com/office/drawing/2014/main" id="{8C766FE6-DBDE-4B38-AA98-545D5E7E0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08247" y="7431531"/>
                <a:ext cx="0" cy="170933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Conector drept cu săgeată 54">
                <a:extLst>
                  <a:ext uri="{FF2B5EF4-FFF2-40B4-BE49-F238E27FC236}">
                    <a16:creationId xmlns:a16="http://schemas.microsoft.com/office/drawing/2014/main" id="{6627F11E-12AB-4DCF-A823-837323C6E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9572" y="7431532"/>
                <a:ext cx="271824" cy="148140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Conector drept cu săgeată 57">
                <a:extLst>
                  <a:ext uri="{FF2B5EF4-FFF2-40B4-BE49-F238E27FC236}">
                    <a16:creationId xmlns:a16="http://schemas.microsoft.com/office/drawing/2014/main" id="{A68D1D88-64F2-47B5-ABF9-86506B3F3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36700" y="7579674"/>
                <a:ext cx="294476" cy="0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1" name="Conector drept cu săgeată 60">
                <a:extLst>
                  <a:ext uri="{FF2B5EF4-FFF2-40B4-BE49-F238E27FC236}">
                    <a16:creationId xmlns:a16="http://schemas.microsoft.com/office/drawing/2014/main" id="{EB0C08BF-B5A3-4329-A9A5-3C48C59EB890}"/>
                  </a:ext>
                </a:extLst>
              </p:cNvPr>
              <p:cNvCxnSpPr>
                <a:cxnSpLocks/>
                <a:endCxn id="8" idx="4"/>
              </p:cNvCxnSpPr>
              <p:nvPr/>
            </p:nvCxnSpPr>
            <p:spPr>
              <a:xfrm flipV="1">
                <a:off x="13908524" y="7271994"/>
                <a:ext cx="0" cy="227912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Conector drept cu săgeată 62">
                <a:extLst>
                  <a:ext uri="{FF2B5EF4-FFF2-40B4-BE49-F238E27FC236}">
                    <a16:creationId xmlns:a16="http://schemas.microsoft.com/office/drawing/2014/main" id="{B0C74D7E-A38B-48F7-A2B5-DE673BD01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772613" y="7055479"/>
                <a:ext cx="135912" cy="205122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Conector drept cu săgeată 65">
                <a:extLst>
                  <a:ext uri="{FF2B5EF4-FFF2-40B4-BE49-F238E27FC236}">
                    <a16:creationId xmlns:a16="http://schemas.microsoft.com/office/drawing/2014/main" id="{4089D2BA-D08E-4176-BE22-61949E1BA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602724" y="6827569"/>
                <a:ext cx="135912" cy="205122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Conector drept cu săgeată 66">
                <a:extLst>
                  <a:ext uri="{FF2B5EF4-FFF2-40B4-BE49-F238E27FC236}">
                    <a16:creationId xmlns:a16="http://schemas.microsoft.com/office/drawing/2014/main" id="{A74330E1-7D90-4CED-B9CF-8A0753F46E66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H="1" flipV="1">
                <a:off x="13224486" y="6340070"/>
                <a:ext cx="366912" cy="47610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8" name="Conector drept cu săgeată 67">
                <a:extLst>
                  <a:ext uri="{FF2B5EF4-FFF2-40B4-BE49-F238E27FC236}">
                    <a16:creationId xmlns:a16="http://schemas.microsoft.com/office/drawing/2014/main" id="{FC89F04D-844A-48ED-BFB5-335E6EDEB14B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H="1" flipV="1">
                <a:off x="13224486" y="6340070"/>
                <a:ext cx="197022" cy="248195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D708A99-1CFC-41EE-B4A7-6CC1017A99BD}"/>
                  </a:ext>
                </a:extLst>
              </p:cNvPr>
              <p:cNvSpPr/>
              <p:nvPr/>
            </p:nvSpPr>
            <p:spPr>
              <a:xfrm rot="19748565">
                <a:off x="13116540" y="4746671"/>
                <a:ext cx="677780" cy="921626"/>
              </a:xfrm>
              <a:prstGeom prst="ellipse">
                <a:avLst/>
              </a:prstGeom>
              <a:noFill/>
              <a:ln w="57150" cap="flat">
                <a:solidFill>
                  <a:srgbClr val="C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40" name="Conector drept cu săgeată 39">
                <a:extLst>
                  <a:ext uri="{FF2B5EF4-FFF2-40B4-BE49-F238E27FC236}">
                    <a16:creationId xmlns:a16="http://schemas.microsoft.com/office/drawing/2014/main" id="{2369F885-F789-407A-ACDC-9FAC0E8010E3}"/>
                  </a:ext>
                </a:extLst>
              </p:cNvPr>
              <p:cNvCxnSpPr>
                <a:cxnSpLocks/>
                <a:endCxn id="20" idx="6"/>
              </p:cNvCxnSpPr>
              <p:nvPr/>
            </p:nvCxnSpPr>
            <p:spPr>
              <a:xfrm flipH="1" flipV="1">
                <a:off x="13143242" y="5928547"/>
                <a:ext cx="119144" cy="380244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Conector drept cu săgeată 41">
                <a:extLst>
                  <a:ext uri="{FF2B5EF4-FFF2-40B4-BE49-F238E27FC236}">
                    <a16:creationId xmlns:a16="http://schemas.microsoft.com/office/drawing/2014/main" id="{FD34BB38-AEEC-4F19-8D6B-FB05D29BE4A2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 flipH="1" flipV="1">
                <a:off x="12748236" y="5616171"/>
                <a:ext cx="395006" cy="31237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Conector drept cu săgeată 43">
                <a:extLst>
                  <a:ext uri="{FF2B5EF4-FFF2-40B4-BE49-F238E27FC236}">
                    <a16:creationId xmlns:a16="http://schemas.microsoft.com/office/drawing/2014/main" id="{E9246485-3133-45F2-8151-6C32C4E8C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02383" y="5257800"/>
                <a:ext cx="75417" cy="33986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Conector drept cu săgeată 50">
                <a:extLst>
                  <a:ext uri="{FF2B5EF4-FFF2-40B4-BE49-F238E27FC236}">
                    <a16:creationId xmlns:a16="http://schemas.microsoft.com/office/drawing/2014/main" id="{3450ED96-BFE3-4A44-BF64-A6138928E0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6375" y="5200650"/>
                <a:ext cx="247650" cy="104776"/>
              </a:xfrm>
              <a:prstGeom prst="straightConnector1">
                <a:avLst/>
              </a:prstGeom>
              <a:noFill/>
              <a:ln w="38100" cap="flat">
                <a:solidFill>
                  <a:srgbClr val="0070C0"/>
                </a:solidFill>
                <a:prstDash val="solid"/>
                <a:miter lim="400000"/>
                <a:headEnd type="diamond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7" name="CasetăText 56">
              <a:extLst>
                <a:ext uri="{FF2B5EF4-FFF2-40B4-BE49-F238E27FC236}">
                  <a16:creationId xmlns:a16="http://schemas.microsoft.com/office/drawing/2014/main" id="{93480E3F-3F0D-4954-9DCF-0E3E4B286586}"/>
                </a:ext>
              </a:extLst>
            </p:cNvPr>
            <p:cNvSpPr txBox="1"/>
            <p:nvPr/>
          </p:nvSpPr>
          <p:spPr>
            <a:xfrm>
              <a:off x="19557376" y="4229581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1</a:t>
              </a:r>
            </a:p>
          </p:txBody>
        </p:sp>
        <p:sp>
          <p:nvSpPr>
            <p:cNvPr id="59" name="CasetăText 58">
              <a:extLst>
                <a:ext uri="{FF2B5EF4-FFF2-40B4-BE49-F238E27FC236}">
                  <a16:creationId xmlns:a16="http://schemas.microsoft.com/office/drawing/2014/main" id="{4371D3C7-A094-429B-A848-25775CED69DC}"/>
                </a:ext>
              </a:extLst>
            </p:cNvPr>
            <p:cNvSpPr txBox="1"/>
            <p:nvPr/>
          </p:nvSpPr>
          <p:spPr>
            <a:xfrm>
              <a:off x="18218353" y="4651859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2</a:t>
              </a:r>
            </a:p>
          </p:txBody>
        </p:sp>
        <p:sp>
          <p:nvSpPr>
            <p:cNvPr id="60" name="CasetăText 59">
              <a:extLst>
                <a:ext uri="{FF2B5EF4-FFF2-40B4-BE49-F238E27FC236}">
                  <a16:creationId xmlns:a16="http://schemas.microsoft.com/office/drawing/2014/main" id="{A2220125-ABA1-4D18-AB8C-A8BB1F045D57}"/>
                </a:ext>
              </a:extLst>
            </p:cNvPr>
            <p:cNvSpPr txBox="1"/>
            <p:nvPr/>
          </p:nvSpPr>
          <p:spPr>
            <a:xfrm>
              <a:off x="17971086" y="6559885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3</a:t>
              </a:r>
            </a:p>
          </p:txBody>
        </p:sp>
        <p:sp>
          <p:nvSpPr>
            <p:cNvPr id="62" name="CasetăText 61">
              <a:extLst>
                <a:ext uri="{FF2B5EF4-FFF2-40B4-BE49-F238E27FC236}">
                  <a16:creationId xmlns:a16="http://schemas.microsoft.com/office/drawing/2014/main" id="{F00D7286-CACD-4A4C-8745-C6BAEEF79E94}"/>
                </a:ext>
              </a:extLst>
            </p:cNvPr>
            <p:cNvSpPr txBox="1"/>
            <p:nvPr/>
          </p:nvSpPr>
          <p:spPr>
            <a:xfrm>
              <a:off x="20187710" y="7422740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4</a:t>
              </a:r>
            </a:p>
          </p:txBody>
        </p:sp>
        <p:sp>
          <p:nvSpPr>
            <p:cNvPr id="64" name="CasetăText 63">
              <a:extLst>
                <a:ext uri="{FF2B5EF4-FFF2-40B4-BE49-F238E27FC236}">
                  <a16:creationId xmlns:a16="http://schemas.microsoft.com/office/drawing/2014/main" id="{646C5A0F-9227-4868-8701-7C82D737AC1E}"/>
                </a:ext>
              </a:extLst>
            </p:cNvPr>
            <p:cNvSpPr txBox="1"/>
            <p:nvPr/>
          </p:nvSpPr>
          <p:spPr>
            <a:xfrm>
              <a:off x="20926361" y="5423889"/>
              <a:ext cx="244602" cy="44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5</a:t>
              </a:r>
            </a:p>
          </p:txBody>
        </p:sp>
      </p:grpSp>
      <p:graphicFrame>
        <p:nvGraphicFramePr>
          <p:cNvPr id="39" name="Tabel 44">
            <a:extLst>
              <a:ext uri="{FF2B5EF4-FFF2-40B4-BE49-F238E27FC236}">
                <a16:creationId xmlns:a16="http://schemas.microsoft.com/office/drawing/2014/main" id="{672663A5-5418-4DA2-988F-56785B779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09559"/>
              </p:ext>
            </p:extLst>
          </p:nvPr>
        </p:nvGraphicFramePr>
        <p:xfrm>
          <a:off x="3799305" y="9644871"/>
          <a:ext cx="782320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8354767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245580590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39825425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665245608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3430978110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2476036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8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3893"/>
                  </a:ext>
                </a:extLst>
              </a:tr>
              <a:tr h="37529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67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21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624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821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858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is Molecular Dynam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Molecular Dynamics?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Add energy to a system modeled by molecular mechanics and simulate its progress with tim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dirty="0"/>
                  <a:t>Add energy to a system modeled by molecular mechanics and simulate its progress with time</a:t>
                </a:r>
                <a:r>
                  <a:rPr lang="en-US" dirty="0"/>
                  <a:t> using Newton’s second law of motion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5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</m:ctrlPr>
                      </m:accPr>
                      <m:e>
                        <m:r>
                          <a:rPr kumimoji="0" lang="en-US" sz="5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𝐹</m:t>
                        </m:r>
                      </m:e>
                    </m:acc>
                    <m:r>
                      <a:rPr kumimoji="0" lang="en-US" sz="5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Helvetica"/>
                      </a:rPr>
                      <m:t>=</m:t>
                    </m:r>
                    <m:r>
                      <a:rPr kumimoji="0" lang="en-US" sz="5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Helvetica"/>
                      </a:rPr>
                      <m:t>𝑚𝑎</m:t>
                    </m:r>
                  </m:oMath>
                </a14:m>
                <a:endParaRPr kumimoji="0" lang="en-US" sz="5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  <a:p>
                <a:endParaRPr dirty="0"/>
              </a:p>
              <a:p>
                <a:r>
                  <a:rPr dirty="0"/>
                  <a:t>See 0:45 to 2:20 of “An Introduction to Molecular Dynamics” (</a:t>
                </a:r>
                <a:r>
                  <a:rPr u="sng" dirty="0">
                    <a:hlinkClick r:id="rId3"/>
                  </a:rPr>
                  <a:t>https://www.youtube.com/watch?v=lLFEqKl3sm4</a:t>
                </a:r>
                <a:r>
                  <a:rPr dirty="0"/>
                  <a:t>)</a:t>
                </a:r>
              </a:p>
              <a:p>
                <a:endParaRPr dirty="0"/>
              </a:p>
              <a:p>
                <a:r>
                  <a:rPr dirty="0"/>
                  <a:t>See a separation of alkane and water: </a:t>
                </a:r>
                <a:r>
                  <a:rPr u="sng" dirty="0">
                    <a:solidFill>
                      <a:srgbClr val="0000FF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https://www.youtube.com/watch?v=xcMSHy3CqXA</a:t>
                </a:r>
                <a:endParaRPr lang="en-US" u="sng" dirty="0">
                  <a:solidFill>
                    <a:srgbClr val="0000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mc:Choice>
        <mc:Fallback xmlns="">
          <p:sp>
            <p:nvSpPr>
              <p:cNvPr id="147" name="Add energy to a system modeled by molecular mechanics and simulate its progress with tim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y do biological molecular dynam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r>
              <a:rPr dirty="0"/>
              <a:t>Why do biological molecular dynamics?</a:t>
            </a:r>
          </a:p>
        </p:txBody>
      </p:sp>
      <p:sp>
        <p:nvSpPr>
          <p:cNvPr id="156" name="“everything that living things do can be understood in terms of the jigglings and wigglings of atoms” - Richard Feynma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“everything that living things do can be understood in terms of the </a:t>
            </a:r>
            <a:r>
              <a:rPr dirty="0" err="1"/>
              <a:t>jigglings</a:t>
            </a:r>
            <a:r>
              <a:rPr dirty="0"/>
              <a:t> and </a:t>
            </a:r>
            <a:r>
              <a:rPr dirty="0" err="1"/>
              <a:t>wigglings</a:t>
            </a:r>
            <a:r>
              <a:rPr dirty="0"/>
              <a:t> of atoms” - Richard Feynman</a:t>
            </a:r>
          </a:p>
          <a:p>
            <a:endParaRPr dirty="0"/>
          </a:p>
          <a:p>
            <a:r>
              <a:rPr dirty="0"/>
              <a:t>Check out </a:t>
            </a:r>
            <a:r>
              <a:rPr lang="en-US" dirty="0"/>
              <a:t>David’s</a:t>
            </a:r>
            <a:r>
              <a:rPr dirty="0"/>
              <a:t> molecular dynamics YouTube playlist: </a:t>
            </a:r>
            <a:r>
              <a:rPr u="sng" dirty="0">
                <a:hlinkClick r:id="rId2"/>
              </a:rPr>
              <a:t>https://www.youtube.com/playlist?list=PLYEyeVFrqfAu0ft6sF4vVe5FOEbJYyi_L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eneral MD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 MD Algorithm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3176790"/>
            <a:ext cx="15240001" cy="849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igure 2 of Durrant &amp; McCammon, 2011"/>
          <p:cNvSpPr txBox="1"/>
          <p:nvPr/>
        </p:nvSpPr>
        <p:spPr>
          <a:xfrm>
            <a:off x="8515250" y="12029085"/>
            <a:ext cx="7353500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Figure 2 of </a:t>
            </a:r>
            <a:r>
              <a:rPr dirty="0" err="1"/>
              <a:t>Durrant</a:t>
            </a:r>
            <a:r>
              <a:rPr dirty="0"/>
              <a:t> &amp; McCammon, 2011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>
                <a:latin typeface="+mn-lt"/>
              </a:rPr>
              <a:t>Evolution in time given is by classical mechanics:</a:t>
            </a:r>
          </a:p>
          <a:p>
            <a:endParaRPr lang="en-US" sz="5400" dirty="0"/>
          </a:p>
          <a:p>
            <a:endParaRPr lang="en-US" sz="5400" dirty="0">
              <a:latin typeface="+mn-lt"/>
            </a:endParaRPr>
          </a:p>
          <a:p>
            <a:endParaRPr lang="en-US" sz="5400" dirty="0"/>
          </a:p>
          <a:p>
            <a:endParaRPr lang="en-US" sz="5400" dirty="0">
              <a:latin typeface="+mn-lt"/>
            </a:endParaRPr>
          </a:p>
          <a:p>
            <a:endParaRPr lang="en-US" sz="5400" dirty="0"/>
          </a:p>
          <a:p>
            <a:endParaRPr lang="en-US" sz="5400" dirty="0">
              <a:latin typeface="+mn-lt"/>
            </a:endParaRPr>
          </a:p>
          <a:p>
            <a:r>
              <a:rPr lang="en-US" sz="5400" dirty="0"/>
              <a:t>Integrate trajectory using Taylor expansion </a:t>
            </a:r>
            <a:endParaRPr lang="en-US" sz="5400" dirty="0">
              <a:latin typeface="+mn-lt"/>
            </a:endParaRP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How do we calculate trajectories?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/>
              <p:nvPr/>
            </p:nvSpPr>
            <p:spPr>
              <a:xfrm>
                <a:off x="8612694" y="4155816"/>
                <a:ext cx="4590872" cy="34311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𝑑𝑥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694" y="4155816"/>
                <a:ext cx="4590872" cy="343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tăText 93">
                <a:extLst>
                  <a:ext uri="{FF2B5EF4-FFF2-40B4-BE49-F238E27FC236}">
                    <a16:creationId xmlns:a16="http://schemas.microsoft.com/office/drawing/2014/main" id="{9094D330-8C92-484F-B4D1-13A64B1C376D}"/>
                  </a:ext>
                </a:extLst>
              </p:cNvPr>
              <p:cNvSpPr txBox="1"/>
              <p:nvPr/>
            </p:nvSpPr>
            <p:spPr>
              <a:xfrm>
                <a:off x="2888017" y="10654150"/>
                <a:ext cx="18537382" cy="1111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f>
                        <m:fPr>
                          <m:ctrlPr>
                            <a:rPr lang="en-US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4" name="CasetăText 93">
                <a:extLst>
                  <a:ext uri="{FF2B5EF4-FFF2-40B4-BE49-F238E27FC236}">
                    <a16:creationId xmlns:a16="http://schemas.microsoft.com/office/drawing/2014/main" id="{9094D330-8C92-484F-B4D1-13A64B1C3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7" y="10654150"/>
                <a:ext cx="18537382" cy="111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1836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>
                <a:latin typeface="+mn-lt"/>
              </a:rPr>
              <a:t>Evolution in time given by classical mechanics:</a:t>
            </a: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r>
              <a:rPr lang="en-US" sz="5400" dirty="0"/>
              <a:t>Time averages equals space averages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Ergodic Hypothesis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/>
              <p:nvPr/>
            </p:nvSpPr>
            <p:spPr>
              <a:xfrm>
                <a:off x="4931030" y="4252067"/>
                <a:ext cx="4590872" cy="34311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𝑑𝑟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6882E22D-9753-4FC1-8D84-7B28B2DE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30" y="4252067"/>
                <a:ext cx="4590872" cy="343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upare 35">
            <a:extLst>
              <a:ext uri="{FF2B5EF4-FFF2-40B4-BE49-F238E27FC236}">
                <a16:creationId xmlns:a16="http://schemas.microsoft.com/office/drawing/2014/main" id="{C658EF8B-BAB2-45C9-8811-FF90CCE3710C}"/>
              </a:ext>
            </a:extLst>
          </p:cNvPr>
          <p:cNvGrpSpPr/>
          <p:nvPr/>
        </p:nvGrpSpPr>
        <p:grpSpPr>
          <a:xfrm>
            <a:off x="18253465" y="8348248"/>
            <a:ext cx="5312723" cy="4791908"/>
            <a:chOff x="17218749" y="3896564"/>
            <a:chExt cx="5312723" cy="4791908"/>
          </a:xfrm>
        </p:grpSpPr>
        <p:sp>
          <p:nvSpPr>
            <p:cNvPr id="44" name="Dreptunghi 43">
              <a:extLst>
                <a:ext uri="{FF2B5EF4-FFF2-40B4-BE49-F238E27FC236}">
                  <a16:creationId xmlns:a16="http://schemas.microsoft.com/office/drawing/2014/main" id="{271E0E0D-1900-499D-8E04-B05541BC3149}"/>
                </a:ext>
              </a:extLst>
            </p:cNvPr>
            <p:cNvSpPr/>
            <p:nvPr/>
          </p:nvSpPr>
          <p:spPr>
            <a:xfrm>
              <a:off x="17624237" y="4050631"/>
              <a:ext cx="4884619" cy="408671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40000">
                  <a:schemeClr val="tx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solidFill>
                <a:schemeClr val="tx1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tăText 9">
                  <a:extLst>
                    <a:ext uri="{FF2B5EF4-FFF2-40B4-BE49-F238E27FC236}">
                      <a16:creationId xmlns:a16="http://schemas.microsoft.com/office/drawing/2014/main" id="{4C7BC48E-5A12-47F2-84F9-E2E180CFA6F2}"/>
                    </a:ext>
                  </a:extLst>
                </p:cNvPr>
                <p:cNvSpPr txBox="1"/>
                <p:nvPr/>
              </p:nvSpPr>
              <p:spPr>
                <a:xfrm>
                  <a:off x="22057561" y="8011364"/>
                  <a:ext cx="473911" cy="677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𝑥</m:t>
                        </m:r>
                      </m:oMath>
                    </m:oMathPara>
                  </a14:m>
                  <a:endPara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10" name="CasetăText 9">
                  <a:extLst>
                    <a:ext uri="{FF2B5EF4-FFF2-40B4-BE49-F238E27FC236}">
                      <a16:creationId xmlns:a16="http://schemas.microsoft.com/office/drawing/2014/main" id="{4C7BC48E-5A12-47F2-84F9-E2E180CFA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7561" y="8011364"/>
                  <a:ext cx="473911" cy="6771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CasetăText 85">
                  <a:extLst>
                    <a:ext uri="{FF2B5EF4-FFF2-40B4-BE49-F238E27FC236}">
                      <a16:creationId xmlns:a16="http://schemas.microsoft.com/office/drawing/2014/main" id="{3CF8E996-2DE9-4E7B-BB69-991FA0564FAA}"/>
                    </a:ext>
                  </a:extLst>
                </p:cNvPr>
                <p:cNvSpPr txBox="1"/>
                <p:nvPr/>
              </p:nvSpPr>
              <p:spPr>
                <a:xfrm>
                  <a:off x="17218749" y="3896564"/>
                  <a:ext cx="478144" cy="677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𝑝</m:t>
                        </m:r>
                      </m:oMath>
                    </m:oMathPara>
                  </a14:m>
                  <a:endPara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86" name="CasetăText 85">
                  <a:extLst>
                    <a:ext uri="{FF2B5EF4-FFF2-40B4-BE49-F238E27FC236}">
                      <a16:creationId xmlns:a16="http://schemas.microsoft.com/office/drawing/2014/main" id="{3CF8E996-2DE9-4E7B-BB69-991FA0564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18749" y="3896564"/>
                  <a:ext cx="478144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8C53653-D140-435E-867B-CA6E3F59521E}"/>
                </a:ext>
              </a:extLst>
            </p:cNvPr>
            <p:cNvSpPr/>
            <p:nvPr/>
          </p:nvSpPr>
          <p:spPr>
            <a:xfrm>
              <a:off x="18652513" y="4675382"/>
              <a:ext cx="3031958" cy="3031958"/>
            </a:xfrm>
            <a:prstGeom prst="arc">
              <a:avLst>
                <a:gd name="adj1" fmla="val 16200000"/>
                <a:gd name="adj2" fmla="val 5807351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D6F908B1-1EFC-42B5-A2BB-B2396CA0743F}"/>
                </a:ext>
              </a:extLst>
            </p:cNvPr>
            <p:cNvSpPr/>
            <p:nvPr/>
          </p:nvSpPr>
          <p:spPr>
            <a:xfrm rot="10491427">
              <a:off x="19063703" y="5134197"/>
              <a:ext cx="1866678" cy="1866678"/>
            </a:xfrm>
            <a:prstGeom prst="arc">
              <a:avLst>
                <a:gd name="adj1" fmla="val 16200000"/>
                <a:gd name="adj2" fmla="val 561709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BE6D8CD8-A374-4B20-82F0-FC4D387DF7A0}"/>
                </a:ext>
              </a:extLst>
            </p:cNvPr>
            <p:cNvSpPr/>
            <p:nvPr/>
          </p:nvSpPr>
          <p:spPr>
            <a:xfrm rot="20260610">
              <a:off x="19120854" y="5115147"/>
              <a:ext cx="1866678" cy="1866678"/>
            </a:xfrm>
            <a:prstGeom prst="arc">
              <a:avLst>
                <a:gd name="adj1" fmla="val 16200000"/>
                <a:gd name="adj2" fmla="val 561709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9AD1896B-B059-4567-9FE3-EB479B7C49C8}"/>
                </a:ext>
              </a:extLst>
            </p:cNvPr>
            <p:cNvSpPr/>
            <p:nvPr/>
          </p:nvSpPr>
          <p:spPr>
            <a:xfrm rot="15590670">
              <a:off x="18254078" y="4696047"/>
              <a:ext cx="1866678" cy="1866678"/>
            </a:xfrm>
            <a:prstGeom prst="arc">
              <a:avLst>
                <a:gd name="adj1" fmla="val 16200000"/>
                <a:gd name="adj2" fmla="val 1392497"/>
              </a:avLst>
            </a:prstGeom>
            <a:noFill/>
            <a:ln w="57150" cap="flat">
              <a:solidFill>
                <a:schemeClr val="accent1"/>
              </a:solidFill>
              <a:prstDash val="solid"/>
              <a:miter lim="400000"/>
              <a:headEnd type="oval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5" name="Conector drept 14">
              <a:extLst>
                <a:ext uri="{FF2B5EF4-FFF2-40B4-BE49-F238E27FC236}">
                  <a16:creationId xmlns:a16="http://schemas.microsoft.com/office/drawing/2014/main" id="{2CBF678D-1138-4BC5-90FA-B176E8940B65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V="1">
              <a:off x="19989278" y="7086600"/>
              <a:ext cx="0" cy="610110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Conector drept 91">
              <a:extLst>
                <a:ext uri="{FF2B5EF4-FFF2-40B4-BE49-F238E27FC236}">
                  <a16:creationId xmlns:a16="http://schemas.microsoft.com/office/drawing/2014/main" id="{EDFDB835-9D70-45A0-A8A4-672B7E201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16575" y="5925060"/>
              <a:ext cx="691628" cy="0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Conector drept 92">
              <a:extLst>
                <a:ext uri="{FF2B5EF4-FFF2-40B4-BE49-F238E27FC236}">
                  <a16:creationId xmlns:a16="http://schemas.microsoft.com/office/drawing/2014/main" id="{8FED7414-729B-48ED-AE2D-E66476CAAA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575" y="4724910"/>
              <a:ext cx="76200" cy="399540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B30755E7-F2D4-46E9-B1F3-F582007E0D9C}"/>
                  </a:ext>
                </a:extLst>
              </p:cNvPr>
              <p:cNvSpPr txBox="1"/>
              <p:nvPr/>
            </p:nvSpPr>
            <p:spPr>
              <a:xfrm>
                <a:off x="1886810" y="10525166"/>
                <a:ext cx="9870203" cy="13765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1</m:t>
                          </m:r>
                        </m:num>
                        <m:den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𝑡</m:t>
                          </m:r>
                        </m:den>
                      </m:f>
                      <m:nary>
                        <m:nary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0</m:t>
                          </m:r>
                        </m:sub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𝒪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(</m:t>
                              </m:r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𝕋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𝑠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)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𝑑𝑠</m:t>
                          </m:r>
                        </m:e>
                      </m:nary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nary>
                        <m:nary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kumimoji="0" lang="el-GR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Γ</m:t>
                          </m:r>
                        </m:sub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 </m:t>
                          </m:r>
                        </m:sup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𝑝</m:t>
                              </m:r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𝒪</m:t>
                          </m:r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𝑝</m:t>
                              </m:r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𝑑𝑟𝑑𝑝</m:t>
                          </m:r>
                        </m:e>
                      </m:nary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B30755E7-F2D4-46E9-B1F3-F582007E0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10" y="10525166"/>
                <a:ext cx="9870203" cy="1376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0292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 err="1"/>
              <a:t>Disscussion</a:t>
            </a:r>
            <a:endParaRPr lang="en-US" dirty="0"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BB437383-9661-4BE4-BFF0-7F3ECEFB2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871363"/>
              </p:ext>
            </p:extLst>
          </p:nvPr>
        </p:nvGraphicFramePr>
        <p:xfrm>
          <a:off x="1600201" y="5413456"/>
          <a:ext cx="20538832" cy="603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527214">
                  <a:extLst>
                    <a:ext uri="{9D8B030D-6E8A-4147-A177-3AD203B41FA5}">
                      <a16:colId xmlns:a16="http://schemas.microsoft.com/office/drawing/2014/main" val="105085363"/>
                    </a:ext>
                  </a:extLst>
                </a:gridCol>
                <a:gridCol w="2338754">
                  <a:extLst>
                    <a:ext uri="{9D8B030D-6E8A-4147-A177-3AD203B41FA5}">
                      <a16:colId xmlns:a16="http://schemas.microsoft.com/office/drawing/2014/main" val="3585594750"/>
                    </a:ext>
                  </a:extLst>
                </a:gridCol>
                <a:gridCol w="2672864">
                  <a:extLst>
                    <a:ext uri="{9D8B030D-6E8A-4147-A177-3AD203B41FA5}">
                      <a16:colId xmlns:a16="http://schemas.microsoft.com/office/drawing/2014/main" val="1463439307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b="1" dirty="0"/>
                        <a:t>MCMC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b="1" dirty="0"/>
                        <a:t>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29912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marR="0" lvl="0" indent="0" algn="l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Uses random numbers as its main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5822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Needs accelerations during 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88613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May use the Metropolis-Hastings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540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Allows the calculation of averages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06002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In principle, has memory of its 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043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5417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38E5B0-8609-41A8-A211-31C470F7B2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518" y="427265"/>
            <a:ext cx="6472332" cy="647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What is Molecular Mechan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134" name="Quantum mechan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8840" indent="-598840" defTabSz="796885">
              <a:defRPr sz="4850"/>
            </a:pPr>
            <a:r>
              <a:rPr lang="en-US" dirty="0"/>
              <a:t>Monte Carlo simulation:</a:t>
            </a:r>
          </a:p>
          <a:p>
            <a:pPr marL="1043340" lvl="1" indent="-598840" defTabSz="796885">
              <a:defRPr sz="4850"/>
            </a:pPr>
            <a:r>
              <a:rPr lang="en-US" dirty="0"/>
              <a:t>named after famous gambling city</a:t>
            </a:r>
          </a:p>
          <a:p>
            <a:pPr marL="1043340" lvl="1" indent="-598840" defTabSz="796885">
              <a:defRPr sz="4850"/>
            </a:pPr>
            <a:r>
              <a:rPr lang="en-US" dirty="0"/>
              <a:t>uses random numbers</a:t>
            </a:r>
          </a:p>
          <a:p>
            <a:pPr marL="1030005" lvl="1" indent="-598840" defTabSz="796885">
              <a:defRPr sz="4850"/>
            </a:pPr>
            <a:r>
              <a:rPr lang="en-US" dirty="0"/>
              <a:t>usually applied to hard deterministic or probabilistic problems</a:t>
            </a:r>
          </a:p>
          <a:p>
            <a:pPr marL="585505" indent="-598840" defTabSz="796885">
              <a:defRPr sz="4850"/>
            </a:pPr>
            <a:r>
              <a:rPr lang="en-US" dirty="0"/>
              <a:t>Examples:</a:t>
            </a:r>
          </a:p>
          <a:p>
            <a:pPr marL="1030005" lvl="1" indent="-598840" defTabSz="796885">
              <a:defRPr sz="4850"/>
            </a:pPr>
            <a:r>
              <a:rPr lang="en-US" dirty="0"/>
              <a:t>pi approximation</a:t>
            </a:r>
          </a:p>
          <a:p>
            <a:pPr marL="1030005" lvl="1" indent="-598840" defTabSz="796885">
              <a:defRPr sz="4850"/>
            </a:pPr>
            <a:r>
              <a:rPr lang="en-US" dirty="0"/>
              <a:t>virtually tossing a coin or rolling a dice many times</a:t>
            </a:r>
          </a:p>
          <a:p>
            <a:pPr marL="1030005" lvl="1" indent="-598840" defTabSz="796885">
              <a:defRPr sz="4850"/>
            </a:pPr>
            <a:r>
              <a:rPr lang="en-US" dirty="0"/>
              <a:t>estimating financial risk (uncertainty in unit price, sales…)</a:t>
            </a:r>
          </a:p>
          <a:p>
            <a:pPr marL="1030005" lvl="1" indent="-598840" defTabSz="796885">
              <a:defRPr sz="4850"/>
            </a:pPr>
            <a:r>
              <a:rPr lang="en-US" dirty="0"/>
              <a:t>solving integrals / differential equations</a:t>
            </a:r>
          </a:p>
          <a:p>
            <a:pPr marL="585505" indent="-598840" defTabSz="796885">
              <a:defRPr sz="4850"/>
            </a:pPr>
            <a:r>
              <a:rPr lang="en-US" dirty="0"/>
              <a:t>Hard to use for complex highly dimensional problems</a:t>
            </a:r>
            <a:endParaRPr dirty="0"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eptunghi 45">
            <a:extLst>
              <a:ext uri="{FF2B5EF4-FFF2-40B4-BE49-F238E27FC236}">
                <a16:creationId xmlns:a16="http://schemas.microsoft.com/office/drawing/2014/main" id="{864798D1-31CF-4C06-B24E-CF4D8F128E4A}"/>
              </a:ext>
            </a:extLst>
          </p:cNvPr>
          <p:cNvSpPr/>
          <p:nvPr/>
        </p:nvSpPr>
        <p:spPr>
          <a:xfrm>
            <a:off x="4090736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Many choices of software for molecular dynamics…">
            <a:extLst>
              <a:ext uri="{FF2B5EF4-FFF2-40B4-BE49-F238E27FC236}">
                <a16:creationId xmlns:a16="http://schemas.microsoft.com/office/drawing/2014/main" id="{07A681CD-3AE0-4ADB-A2B2-E9349A911C22}"/>
              </a:ext>
            </a:extLst>
          </p:cNvPr>
          <p:cNvSpPr txBox="1">
            <a:spLocks/>
          </p:cNvSpPr>
          <p:nvPr/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1" hangingPunct="1"/>
            <a:endParaRPr lang="en-US" dirty="0"/>
          </a:p>
          <a:p>
            <a:pPr lvl="1" hangingPunct="1"/>
            <a:r>
              <a:rPr lang="en-US" dirty="0"/>
              <a:t>Randomly chosen configurations lead to low acceptance rates</a:t>
            </a:r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r>
              <a:rPr lang="en-US" dirty="0"/>
              <a:t>Can we do better?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1" hangingPunct="1"/>
            <a:endParaRPr lang="en-US" dirty="0"/>
          </a:p>
        </p:txBody>
      </p:sp>
      <p:sp>
        <p:nvSpPr>
          <p:cNvPr id="45" name="Dreptunghi 44">
            <a:extLst>
              <a:ext uri="{FF2B5EF4-FFF2-40B4-BE49-F238E27FC236}">
                <a16:creationId xmlns:a16="http://schemas.microsoft.com/office/drawing/2014/main" id="{B4763AB9-D3AE-4652-B551-010556A53EA8}"/>
              </a:ext>
            </a:extLst>
          </p:cNvPr>
          <p:cNvSpPr/>
          <p:nvPr/>
        </p:nvSpPr>
        <p:spPr>
          <a:xfrm>
            <a:off x="20477747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Dreptunghi 43">
            <a:extLst>
              <a:ext uri="{FF2B5EF4-FFF2-40B4-BE49-F238E27FC236}">
                <a16:creationId xmlns:a16="http://schemas.microsoft.com/office/drawing/2014/main" id="{F19211CD-AA9B-45B9-9C53-E69DD563C83A}"/>
              </a:ext>
            </a:extLst>
          </p:cNvPr>
          <p:cNvSpPr/>
          <p:nvPr/>
        </p:nvSpPr>
        <p:spPr>
          <a:xfrm>
            <a:off x="12368463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What is Molecular Dynamics?">
            <a:extLst>
              <a:ext uri="{FF2B5EF4-FFF2-40B4-BE49-F238E27FC236}">
                <a16:creationId xmlns:a16="http://schemas.microsoft.com/office/drawing/2014/main" id="{FAA2AF26-6B39-476A-919F-BB9E842D9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Markov Chain Monte Carlo for biological molecules</a:t>
            </a:r>
            <a:endParaRPr dirty="0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BDA6517E-1C57-4FFB-AE2A-09E877476B28}"/>
              </a:ext>
            </a:extLst>
          </p:cNvPr>
          <p:cNvSpPr txBox="1">
            <a:spLocks/>
          </p:cNvSpPr>
          <p:nvPr/>
        </p:nvSpPr>
        <p:spPr>
          <a:xfrm>
            <a:off x="12020548" y="13010554"/>
            <a:ext cx="781052" cy="4335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z="2400" smtClean="0"/>
              <a:pPr/>
              <a:t>20</a:t>
            </a:fld>
            <a:endParaRPr lang="en-US" sz="24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8B212BB5-F99F-455B-BB3E-431313B7B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032" y="5544250"/>
            <a:ext cx="2249469" cy="1217496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585F73E7-CF85-4075-A971-6F62FE0FFB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6991" y="5558885"/>
            <a:ext cx="2237874" cy="1174056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3A85CC9F-FEC6-491E-833C-F792C14F8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5454" y="5571805"/>
            <a:ext cx="2308825" cy="131025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CBF8A339-E28A-4CCE-9B4F-D5C07B8356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1516" y="5605717"/>
            <a:ext cx="2192861" cy="1252282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2A0CF8A-AAD9-4295-995B-00833E73DE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85030" y="5385617"/>
            <a:ext cx="1901613" cy="1584678"/>
          </a:xfrm>
          <a:prstGeom prst="rect">
            <a:avLst/>
          </a:prstGeom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55D19887-D417-45B0-B580-9254649C45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4170" y="5551604"/>
            <a:ext cx="1866827" cy="1571092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B18FD319-5A53-4C29-9063-C424A8AEF2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4547" y="5535646"/>
            <a:ext cx="2400207" cy="1553075"/>
          </a:xfrm>
          <a:prstGeom prst="rect">
            <a:avLst/>
          </a:prstGeom>
        </p:spPr>
      </p:pic>
      <p:pic>
        <p:nvPicPr>
          <p:cNvPr id="27" name="Imagine 26">
            <a:extLst>
              <a:ext uri="{FF2B5EF4-FFF2-40B4-BE49-F238E27FC236}">
                <a16:creationId xmlns:a16="http://schemas.microsoft.com/office/drawing/2014/main" id="{752C8A89-863F-44FB-93A4-89E335F668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59134" y="5358477"/>
            <a:ext cx="1179040" cy="1716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tăText 27">
                <a:extLst>
                  <a:ext uri="{FF2B5EF4-FFF2-40B4-BE49-F238E27FC236}">
                    <a16:creationId xmlns:a16="http://schemas.microsoft.com/office/drawing/2014/main" id="{E8D0A903-3563-4D8F-BDF9-65C2133BEDB3}"/>
                  </a:ext>
                </a:extLst>
              </p:cNvPr>
              <p:cNvSpPr txBox="1"/>
              <p:nvPr/>
            </p:nvSpPr>
            <p:spPr>
              <a:xfrm>
                <a:off x="2099730" y="7201325"/>
                <a:ext cx="540982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8" name="CasetăText 27">
                <a:extLst>
                  <a:ext uri="{FF2B5EF4-FFF2-40B4-BE49-F238E27FC236}">
                    <a16:creationId xmlns:a16="http://schemas.microsoft.com/office/drawing/2014/main" id="{E8D0A903-3563-4D8F-BDF9-65C2133BE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0" y="7201325"/>
                <a:ext cx="540982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tăText 28">
                <a:extLst>
                  <a:ext uri="{FF2B5EF4-FFF2-40B4-BE49-F238E27FC236}">
                    <a16:creationId xmlns:a16="http://schemas.microsoft.com/office/drawing/2014/main" id="{9121B56A-ECAA-4DE5-890B-34F0EF90DAEE}"/>
                  </a:ext>
                </a:extLst>
              </p:cNvPr>
              <p:cNvSpPr txBox="1"/>
              <p:nvPr/>
            </p:nvSpPr>
            <p:spPr>
              <a:xfrm>
                <a:off x="5006628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9" name="CasetăText 28">
                <a:extLst>
                  <a:ext uri="{FF2B5EF4-FFF2-40B4-BE49-F238E27FC236}">
                    <a16:creationId xmlns:a16="http://schemas.microsoft.com/office/drawing/2014/main" id="{9121B56A-ECAA-4DE5-890B-34F0EF90D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28" y="7201325"/>
                <a:ext cx="55047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tăText 29">
                <a:extLst>
                  <a:ext uri="{FF2B5EF4-FFF2-40B4-BE49-F238E27FC236}">
                    <a16:creationId xmlns:a16="http://schemas.microsoft.com/office/drawing/2014/main" id="{3506B38D-877D-4CF9-88BD-1E8BD82C7B94}"/>
                  </a:ext>
                </a:extLst>
              </p:cNvPr>
              <p:cNvSpPr txBox="1"/>
              <p:nvPr/>
            </p:nvSpPr>
            <p:spPr>
              <a:xfrm>
                <a:off x="7822017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0" name="CasetăText 29">
                <a:extLst>
                  <a:ext uri="{FF2B5EF4-FFF2-40B4-BE49-F238E27FC236}">
                    <a16:creationId xmlns:a16="http://schemas.microsoft.com/office/drawing/2014/main" id="{3506B38D-877D-4CF9-88BD-1E8BD82C7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17" y="7201325"/>
                <a:ext cx="550471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tăText 30">
                <a:extLst>
                  <a:ext uri="{FF2B5EF4-FFF2-40B4-BE49-F238E27FC236}">
                    <a16:creationId xmlns:a16="http://schemas.microsoft.com/office/drawing/2014/main" id="{917BF3C3-0B1F-4459-9FAC-468F48D0F049}"/>
                  </a:ext>
                </a:extLst>
              </p:cNvPr>
              <p:cNvSpPr txBox="1"/>
              <p:nvPr/>
            </p:nvSpPr>
            <p:spPr>
              <a:xfrm>
                <a:off x="10420838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1" name="CasetăText 30">
                <a:extLst>
                  <a:ext uri="{FF2B5EF4-FFF2-40B4-BE49-F238E27FC236}">
                    <a16:creationId xmlns:a16="http://schemas.microsoft.com/office/drawing/2014/main" id="{917BF3C3-0B1F-4459-9FAC-468F48D0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838" y="7201325"/>
                <a:ext cx="55047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tăText 31">
                <a:extLst>
                  <a:ext uri="{FF2B5EF4-FFF2-40B4-BE49-F238E27FC236}">
                    <a16:creationId xmlns:a16="http://schemas.microsoft.com/office/drawing/2014/main" id="{8E5D6047-2238-46B2-9657-F8F4FF9BC2A4}"/>
                  </a:ext>
                </a:extLst>
              </p:cNvPr>
              <p:cNvSpPr txBox="1"/>
              <p:nvPr/>
            </p:nvSpPr>
            <p:spPr>
              <a:xfrm>
                <a:off x="13139975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2" name="CasetăText 31">
                <a:extLst>
                  <a:ext uri="{FF2B5EF4-FFF2-40B4-BE49-F238E27FC236}">
                    <a16:creationId xmlns:a16="http://schemas.microsoft.com/office/drawing/2014/main" id="{8E5D6047-2238-46B2-9657-F8F4FF9BC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975" y="7201325"/>
                <a:ext cx="550471" cy="492443"/>
              </a:xfrm>
              <a:prstGeom prst="rect">
                <a:avLst/>
              </a:prstGeom>
              <a:blipFill>
                <a:blip r:embed="rId15"/>
                <a:stretch>
                  <a:fillRect l="-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tăText 32">
                <a:extLst>
                  <a:ext uri="{FF2B5EF4-FFF2-40B4-BE49-F238E27FC236}">
                    <a16:creationId xmlns:a16="http://schemas.microsoft.com/office/drawing/2014/main" id="{531C0F37-06C7-4F5F-ABF2-E29295FEDC1D}"/>
                  </a:ext>
                </a:extLst>
              </p:cNvPr>
              <p:cNvSpPr txBox="1"/>
              <p:nvPr/>
            </p:nvSpPr>
            <p:spPr>
              <a:xfrm>
                <a:off x="16027554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3" name="CasetăText 32">
                <a:extLst>
                  <a:ext uri="{FF2B5EF4-FFF2-40B4-BE49-F238E27FC236}">
                    <a16:creationId xmlns:a16="http://schemas.microsoft.com/office/drawing/2014/main" id="{531C0F37-06C7-4F5F-ABF2-E29295FE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554" y="7201325"/>
                <a:ext cx="550471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A4AF17F2-7757-4FB1-81D3-A63D07E83898}"/>
                  </a:ext>
                </a:extLst>
              </p:cNvPr>
              <p:cNvSpPr txBox="1"/>
              <p:nvPr/>
            </p:nvSpPr>
            <p:spPr>
              <a:xfrm>
                <a:off x="18939196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A4AF17F2-7757-4FB1-81D3-A63D07E83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9196" y="7201325"/>
                <a:ext cx="550471" cy="492443"/>
              </a:xfrm>
              <a:prstGeom prst="rect">
                <a:avLst/>
              </a:prstGeom>
              <a:blipFill>
                <a:blip r:embed="rId17"/>
                <a:stretch>
                  <a:fillRect l="-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tăText 34">
                <a:extLst>
                  <a:ext uri="{FF2B5EF4-FFF2-40B4-BE49-F238E27FC236}">
                    <a16:creationId xmlns:a16="http://schemas.microsoft.com/office/drawing/2014/main" id="{B7958226-A574-4319-A898-0479F5EEA7FA}"/>
                  </a:ext>
                </a:extLst>
              </p:cNvPr>
              <p:cNvSpPr txBox="1"/>
              <p:nvPr/>
            </p:nvSpPr>
            <p:spPr>
              <a:xfrm>
                <a:off x="21611189" y="7201325"/>
                <a:ext cx="1029769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8  …..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CasetăText 34">
                <a:extLst>
                  <a:ext uri="{FF2B5EF4-FFF2-40B4-BE49-F238E27FC236}">
                    <a16:creationId xmlns:a16="http://schemas.microsoft.com/office/drawing/2014/main" id="{B7958226-A574-4319-A898-0479F5EEA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189" y="7201325"/>
                <a:ext cx="1029769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67865711-2549-42E5-BCE2-D4DE5CF92A00}"/>
              </a:ext>
            </a:extLst>
          </p:cNvPr>
          <p:cNvSpPr/>
          <p:nvPr/>
        </p:nvSpPr>
        <p:spPr>
          <a:xfrm rot="5400000">
            <a:off x="2502568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91CA512-B857-4512-84AE-36E493193E0C}"/>
              </a:ext>
            </a:extLst>
          </p:cNvPr>
          <p:cNvSpPr/>
          <p:nvPr/>
        </p:nvSpPr>
        <p:spPr>
          <a:xfrm rot="5400000">
            <a:off x="5293894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1BEB163C-6FB9-4F1E-9272-CFF91A4C7F45}"/>
              </a:ext>
            </a:extLst>
          </p:cNvPr>
          <p:cNvSpPr/>
          <p:nvPr/>
        </p:nvSpPr>
        <p:spPr>
          <a:xfrm rot="5400000">
            <a:off x="8109284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F322093D-821E-4C96-AD49-50886D778833}"/>
              </a:ext>
            </a:extLst>
          </p:cNvPr>
          <p:cNvSpPr/>
          <p:nvPr/>
        </p:nvSpPr>
        <p:spPr>
          <a:xfrm rot="5400000">
            <a:off x="1090061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4392167-A461-4D40-BC64-C7B6B497DC47}"/>
              </a:ext>
            </a:extLst>
          </p:cNvPr>
          <p:cNvSpPr/>
          <p:nvPr/>
        </p:nvSpPr>
        <p:spPr>
          <a:xfrm rot="5400000">
            <a:off x="1364381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969527FB-97AD-47FD-A226-3361AF199598}"/>
              </a:ext>
            </a:extLst>
          </p:cNvPr>
          <p:cNvSpPr/>
          <p:nvPr/>
        </p:nvSpPr>
        <p:spPr>
          <a:xfrm rot="5400000">
            <a:off x="1645920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AF33090-70FB-44E6-AB6D-35C40DB31DBA}"/>
              </a:ext>
            </a:extLst>
          </p:cNvPr>
          <p:cNvSpPr/>
          <p:nvPr/>
        </p:nvSpPr>
        <p:spPr>
          <a:xfrm rot="5400000">
            <a:off x="19250526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4669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Hybrid Monte Carlo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3CCA793-0C4A-4D6A-BD0B-5862D0698AF4}"/>
              </a:ext>
            </a:extLst>
          </p:cNvPr>
          <p:cNvSpPr txBox="1">
            <a:spLocks/>
          </p:cNvSpPr>
          <p:nvPr/>
        </p:nvSpPr>
        <p:spPr>
          <a:xfrm>
            <a:off x="12020548" y="13010554"/>
            <a:ext cx="325045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925EDB08-5A40-45C5-98E0-6C7325AD40F2}"/>
              </a:ext>
            </a:extLst>
          </p:cNvPr>
          <p:cNvSpPr txBox="1"/>
          <p:nvPr/>
        </p:nvSpPr>
        <p:spPr>
          <a:xfrm>
            <a:off x="9543105" y="3481233"/>
            <a:ext cx="3271728" cy="5751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rPr>
              <a:t>Draw A from initial </a:t>
            </a:r>
            <a:r>
              <a:rPr kumimoji="0" lang="el-GR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"/>
              </a:rPr>
              <a:t>π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Helvet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CF588316-AF17-4EEE-91AE-EEE68B8D7A40}"/>
                  </a:ext>
                </a:extLst>
              </p:cNvPr>
              <p:cNvSpPr txBox="1"/>
              <p:nvPr/>
            </p:nvSpPr>
            <p:spPr>
              <a:xfrm>
                <a:off x="8185232" y="4541964"/>
                <a:ext cx="5987472" cy="5751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Generate B with probability</a:t>
                </a: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l-G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 </a:t>
                </a:r>
              </a:p>
            </p:txBody>
          </p:sp>
        </mc:Choice>
        <mc:Fallback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CF588316-AF17-4EEE-91AE-EEE68B8D7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232" y="4541964"/>
                <a:ext cx="5987472" cy="575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tăText 9">
                <a:extLst>
                  <a:ext uri="{FF2B5EF4-FFF2-40B4-BE49-F238E27FC236}">
                    <a16:creationId xmlns:a16="http://schemas.microsoft.com/office/drawing/2014/main" id="{A8D4BB41-45D9-4D2B-9F71-BF002F61D45C}"/>
                  </a:ext>
                </a:extLst>
              </p:cNvPr>
              <p:cNvSpPr txBox="1"/>
              <p:nvPr/>
            </p:nvSpPr>
            <p:spPr>
              <a:xfrm>
                <a:off x="9616297" y="10174692"/>
                <a:ext cx="3125342" cy="575156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Generate</a:t>
                </a: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asetăText 9">
                <a:extLst>
                  <a:ext uri="{FF2B5EF4-FFF2-40B4-BE49-F238E27FC236}">
                    <a16:creationId xmlns:a16="http://schemas.microsoft.com/office/drawing/2014/main" id="{A8D4BB41-45D9-4D2B-9F71-BF002F61D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297" y="10174692"/>
                <a:ext cx="3125342" cy="575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tăText 10">
            <a:extLst>
              <a:ext uri="{FF2B5EF4-FFF2-40B4-BE49-F238E27FC236}">
                <a16:creationId xmlns:a16="http://schemas.microsoft.com/office/drawing/2014/main" id="{25330199-C00E-4098-8B25-42813A0C45F3}"/>
              </a:ext>
            </a:extLst>
          </p:cNvPr>
          <p:cNvSpPr txBox="1"/>
          <p:nvPr/>
        </p:nvSpPr>
        <p:spPr>
          <a:xfrm>
            <a:off x="4252873" y="11852609"/>
            <a:ext cx="2306721" cy="5751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rPr>
              <a:t>Reject (A → A)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BFFCFBB3-5F18-4141-95AC-A762537F2E2B}"/>
              </a:ext>
            </a:extLst>
          </p:cNvPr>
          <p:cNvSpPr txBox="1"/>
          <p:nvPr/>
        </p:nvSpPr>
        <p:spPr>
          <a:xfrm>
            <a:off x="15669249" y="11864967"/>
            <a:ext cx="2377253" cy="5751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rPr>
              <a:t>Accept (B → A)</a:t>
            </a:r>
          </a:p>
        </p:txBody>
      </p:sp>
      <p:cxnSp>
        <p:nvCxnSpPr>
          <p:cNvPr id="13" name="Conector drept cu săgeată 12">
            <a:extLst>
              <a:ext uri="{FF2B5EF4-FFF2-40B4-BE49-F238E27FC236}">
                <a16:creationId xmlns:a16="http://schemas.microsoft.com/office/drawing/2014/main" id="{15425B98-80A2-4AD0-8721-7651A14DEBB3}"/>
              </a:ext>
            </a:extLst>
          </p:cNvPr>
          <p:cNvCxnSpPr>
            <a:cxnSpLocks/>
            <a:stCxn id="22" idx="1"/>
            <a:endCxn id="11" idx="3"/>
          </p:cNvCxnSpPr>
          <p:nvPr/>
        </p:nvCxnSpPr>
        <p:spPr>
          <a:xfrm flipH="1" flipV="1">
            <a:off x="6559594" y="12140187"/>
            <a:ext cx="2371090" cy="326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ector drept cu săgeată 13">
            <a:extLst>
              <a:ext uri="{FF2B5EF4-FFF2-40B4-BE49-F238E27FC236}">
                <a16:creationId xmlns:a16="http://schemas.microsoft.com/office/drawing/2014/main" id="{ECB64015-65BB-4613-8F28-BED5298424F5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13427242" y="12143447"/>
            <a:ext cx="2242007" cy="9098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Conector: cotit 14">
            <a:extLst>
              <a:ext uri="{FF2B5EF4-FFF2-40B4-BE49-F238E27FC236}">
                <a16:creationId xmlns:a16="http://schemas.microsoft.com/office/drawing/2014/main" id="{E3B81A37-EAC2-4E3E-A8D5-21B47E0EC4A8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4252872" y="4829543"/>
            <a:ext cx="3932359" cy="7310645"/>
          </a:xfrm>
          <a:prstGeom prst="bentConnector3">
            <a:avLst>
              <a:gd name="adj1" fmla="val -5813"/>
            </a:avLst>
          </a:prstGeom>
          <a:noFill/>
          <a:ln w="127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onector: cotit 15">
            <a:extLst>
              <a:ext uri="{FF2B5EF4-FFF2-40B4-BE49-F238E27FC236}">
                <a16:creationId xmlns:a16="http://schemas.microsoft.com/office/drawing/2014/main" id="{880C844D-CE77-4D16-AE89-D2AC61B1E00D}"/>
              </a:ext>
            </a:extLst>
          </p:cNvPr>
          <p:cNvCxnSpPr>
            <a:cxnSpLocks/>
            <a:stCxn id="12" idx="3"/>
            <a:endCxn id="9" idx="3"/>
          </p:cNvCxnSpPr>
          <p:nvPr/>
        </p:nvCxnSpPr>
        <p:spPr>
          <a:xfrm flipH="1" flipV="1">
            <a:off x="14172704" y="4829542"/>
            <a:ext cx="3873798" cy="7323003"/>
          </a:xfrm>
          <a:prstGeom prst="bentConnector3">
            <a:avLst>
              <a:gd name="adj1" fmla="val -5901"/>
            </a:avLst>
          </a:prstGeom>
          <a:noFill/>
          <a:ln w="127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ector drept cu săgeată 16">
            <a:extLst>
              <a:ext uri="{FF2B5EF4-FFF2-40B4-BE49-F238E27FC236}">
                <a16:creationId xmlns:a16="http://schemas.microsoft.com/office/drawing/2014/main" id="{261A19A3-EA0B-4995-8CA9-477D6544FC9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1178968" y="4056389"/>
            <a:ext cx="1" cy="485575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ector drept cu săgeată 17">
            <a:extLst>
              <a:ext uri="{FF2B5EF4-FFF2-40B4-BE49-F238E27FC236}">
                <a16:creationId xmlns:a16="http://schemas.microsoft.com/office/drawing/2014/main" id="{A478FBED-5B4F-4EA6-8475-F2C45F1A1C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1178968" y="5117120"/>
            <a:ext cx="0" cy="5057572"/>
          </a:xfrm>
          <a:prstGeom prst="straightConnector1">
            <a:avLst/>
          </a:prstGeom>
          <a:noFill/>
          <a:ln w="127000" cap="flat" cmpd="dbl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ector drept cu săgeată 18">
            <a:extLst>
              <a:ext uri="{FF2B5EF4-FFF2-40B4-BE49-F238E27FC236}">
                <a16:creationId xmlns:a16="http://schemas.microsoft.com/office/drawing/2014/main" id="{26117716-B2A0-4C18-8E21-24B5DE97963A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11178963" y="10749848"/>
            <a:ext cx="5" cy="759509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CasetăText 19">
            <a:extLst>
              <a:ext uri="{FF2B5EF4-FFF2-40B4-BE49-F238E27FC236}">
                <a16:creationId xmlns:a16="http://schemas.microsoft.com/office/drawing/2014/main" id="{4123202A-B7BB-47D1-A7B8-9932D29404E5}"/>
              </a:ext>
            </a:extLst>
          </p:cNvPr>
          <p:cNvSpPr txBox="1"/>
          <p:nvPr/>
        </p:nvSpPr>
        <p:spPr>
          <a:xfrm>
            <a:off x="7415353" y="11578811"/>
            <a:ext cx="682878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21" name="CasetăText 20">
            <a:extLst>
              <a:ext uri="{FF2B5EF4-FFF2-40B4-BE49-F238E27FC236}">
                <a16:creationId xmlns:a16="http://schemas.microsoft.com/office/drawing/2014/main" id="{0FE58C2B-4D1E-4D85-81E9-FE67F1C657D1}"/>
              </a:ext>
            </a:extLst>
          </p:cNvPr>
          <p:cNvSpPr txBox="1"/>
          <p:nvPr/>
        </p:nvSpPr>
        <p:spPr>
          <a:xfrm>
            <a:off x="13939851" y="11600272"/>
            <a:ext cx="860812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mb 21">
                <a:extLst>
                  <a:ext uri="{FF2B5EF4-FFF2-40B4-BE49-F238E27FC236}">
                    <a16:creationId xmlns:a16="http://schemas.microsoft.com/office/drawing/2014/main" id="{45FCAADE-5D56-4A04-BB29-0990AEE61C5B}"/>
                  </a:ext>
                </a:extLst>
              </p:cNvPr>
              <p:cNvSpPr/>
              <p:nvPr/>
            </p:nvSpPr>
            <p:spPr>
              <a:xfrm>
                <a:off x="8930684" y="11509357"/>
                <a:ext cx="4496558" cy="1268180"/>
              </a:xfrm>
              <a:prstGeom prst="diamond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none" lIns="0" tIns="0" rIns="0" bIns="0" numCol="1" spcCol="38100" rtlCol="0" anchor="t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𝐦𝐢𝐧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d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l-GR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num>
                          <m:den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l-GR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indent="0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22" name="Romb 21">
                <a:extLst>
                  <a:ext uri="{FF2B5EF4-FFF2-40B4-BE49-F238E27FC236}">
                    <a16:creationId xmlns:a16="http://schemas.microsoft.com/office/drawing/2014/main" id="{45FCAADE-5D56-4A04-BB29-0990AEE61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684" y="11509357"/>
                <a:ext cx="4496558" cy="126818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26E070DC-DAEF-49CE-A911-2C7DC74BB4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8641"/>
          <a:stretch/>
        </p:blipFill>
        <p:spPr>
          <a:xfrm>
            <a:off x="6776516" y="5705429"/>
            <a:ext cx="8159470" cy="3246066"/>
          </a:xfrm>
          <a:prstGeom prst="rect">
            <a:avLst/>
          </a:prstGeom>
          <a:ln w="57150">
            <a:solidFill>
              <a:srgbClr val="0070C0"/>
            </a:solidFill>
            <a:miter lim="400000"/>
          </a:ln>
        </p:spPr>
      </p:pic>
      <p:sp>
        <p:nvSpPr>
          <p:cNvPr id="143" name="CasetăText 142">
            <a:extLst>
              <a:ext uri="{FF2B5EF4-FFF2-40B4-BE49-F238E27FC236}">
                <a16:creationId xmlns:a16="http://schemas.microsoft.com/office/drawing/2014/main" id="{434B78AB-32CC-4D5D-B2E0-1C335C97F3F5}"/>
              </a:ext>
            </a:extLst>
          </p:cNvPr>
          <p:cNvSpPr txBox="1"/>
          <p:nvPr/>
        </p:nvSpPr>
        <p:spPr>
          <a:xfrm rot="16200000">
            <a:off x="4275167" y="7165286"/>
            <a:ext cx="410689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Molecular Dynamics</a:t>
            </a:r>
          </a:p>
        </p:txBody>
      </p:sp>
      <p:sp>
        <p:nvSpPr>
          <p:cNvPr id="50" name="CasetăText 49">
            <a:extLst>
              <a:ext uri="{FF2B5EF4-FFF2-40B4-BE49-F238E27FC236}">
                <a16:creationId xmlns:a16="http://schemas.microsoft.com/office/drawing/2014/main" id="{1B7D05D0-F9DD-4B5F-9003-4CF8C1E1B65C}"/>
              </a:ext>
            </a:extLst>
          </p:cNvPr>
          <p:cNvSpPr txBox="1"/>
          <p:nvPr/>
        </p:nvSpPr>
        <p:spPr>
          <a:xfrm rot="16200000">
            <a:off x="1299411" y="7857528"/>
            <a:ext cx="408124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Metropolis-Hastings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Algorithm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7636066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does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Many choices of software for molecular dynamic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 anchor="t"/>
              <a:lstStyle/>
              <a:p>
                <a:pPr lvl="1"/>
                <a:r>
                  <a:rPr lang="en-US" dirty="0"/>
                  <a:t>Sample from the joint distribution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and use the marginal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because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does not depend on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/>
                  <a:t>What potential energy function should we use?</a:t>
                </a:r>
              </a:p>
              <a:p>
                <a:pPr lvl="2"/>
                <a:r>
                  <a:rPr lang="en-US" dirty="0"/>
                  <a:t>solve for potential energy above and get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U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) =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–log[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54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𝒓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)]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60" name="Many choices of software for molecular dynamic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5C12A1DF-E2B9-4D41-A505-929E16196D6D}"/>
                  </a:ext>
                </a:extLst>
              </p:cNvPr>
              <p:cNvSpPr txBox="1"/>
              <p:nvPr/>
            </p:nvSpPr>
            <p:spPr>
              <a:xfrm>
                <a:off x="5261959" y="5288217"/>
                <a:ext cx="11941923" cy="10170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>
                  <a:tabLst>
                    <a:tab pos="2889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𝜋</m:t>
                      </m:r>
                      <m:d>
                        <m:d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4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𝒓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,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e>
                      </m:d>
                      <m:r>
                        <a:rPr kumimoji="0" lang="en-US" sz="4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∝</m:t>
                      </m:r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𝑒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−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𝛽</m:t>
                          </m:r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𝑈</m:t>
                          </m:r>
                          <m:d>
                            <m:dPr>
                              <m:ctrlPr>
                                <a:rPr kumimoji="0" lang="en-US" sz="4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4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𝒓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sup>
                      </m:sSup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5C12A1DF-E2B9-4D41-A505-929E1619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59" y="5288217"/>
                <a:ext cx="11941923" cy="10170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8335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use constraints?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lang="en-US" dirty="0"/>
              <a:t>Target distribution is highly dimensional and too complex to get conclusive results in reasonable amount of time</a:t>
            </a:r>
          </a:p>
          <a:p>
            <a:pPr lvl="1"/>
            <a:r>
              <a:rPr lang="en-US" dirty="0"/>
              <a:t>Heavier bodies allows the </a:t>
            </a:r>
            <a:r>
              <a:rPr lang="en-US" b="1" u="sng" dirty="0"/>
              <a:t>increase of the timestep</a:t>
            </a:r>
          </a:p>
          <a:p>
            <a:pPr lvl="1"/>
            <a:r>
              <a:rPr lang="en-US" dirty="0"/>
              <a:t>E.g. :</a:t>
            </a:r>
          </a:p>
          <a:p>
            <a:pPr lvl="2"/>
            <a:r>
              <a:rPr lang="en-US" dirty="0"/>
              <a:t>rigid water molecules (TIP3P model)</a:t>
            </a:r>
          </a:p>
          <a:p>
            <a:pPr lvl="2"/>
            <a:r>
              <a:rPr lang="en-US" dirty="0"/>
              <a:t>hydrogen bond lengths</a:t>
            </a:r>
          </a:p>
          <a:p>
            <a:pPr lvl="2"/>
            <a:r>
              <a:rPr lang="en-US" dirty="0"/>
              <a:t>constant bond lengths and bond angles: torsional dynamics</a:t>
            </a:r>
          </a:p>
          <a:p>
            <a:pPr lvl="2"/>
            <a:r>
              <a:rPr lang="en-US" dirty="0"/>
              <a:t>constrain specific regions of molecules or even entire domains</a:t>
            </a:r>
          </a:p>
          <a:p>
            <a:pPr lvl="1"/>
            <a:endParaRPr lang="en-US"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71041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/>
            <a:r>
              <a:rPr lang="en-US" dirty="0"/>
              <a:t>Cartesian coordinates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Dynamics with maximal coordinates (Lagrange multipliers)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Example SHAKE algorithm</a:t>
            </a:r>
          </a:p>
          <a:p>
            <a:pPr lvl="1"/>
            <a:endParaRPr lang="en-US" dirty="0"/>
          </a:p>
        </p:txBody>
      </p:sp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impose constraints?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39" name="CasetăText 38">
            <a:extLst>
              <a:ext uri="{FF2B5EF4-FFF2-40B4-BE49-F238E27FC236}">
                <a16:creationId xmlns:a16="http://schemas.microsoft.com/office/drawing/2014/main" id="{EF4D0864-73E0-4683-A6C6-2E9AA9F43708}"/>
              </a:ext>
            </a:extLst>
          </p:cNvPr>
          <p:cNvSpPr txBox="1"/>
          <p:nvPr/>
        </p:nvSpPr>
        <p:spPr>
          <a:xfrm>
            <a:off x="1706076" y="12608478"/>
            <a:ext cx="972862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dirty="0"/>
              <a:t>Taken from Figure 3 of </a:t>
            </a:r>
            <a:r>
              <a:rPr lang="en-US" dirty="0" err="1"/>
              <a:t>Durrant</a:t>
            </a:r>
            <a:r>
              <a:rPr lang="en-US" dirty="0"/>
              <a:t> &amp; McCammon, 2011.</a:t>
            </a:r>
          </a:p>
        </p:txBody>
      </p:sp>
      <p:grpSp>
        <p:nvGrpSpPr>
          <p:cNvPr id="56" name="Grupare 55">
            <a:extLst>
              <a:ext uri="{FF2B5EF4-FFF2-40B4-BE49-F238E27FC236}">
                <a16:creationId xmlns:a16="http://schemas.microsoft.com/office/drawing/2014/main" id="{E377B8EE-6254-4803-84B9-BB2808565289}"/>
              </a:ext>
            </a:extLst>
          </p:cNvPr>
          <p:cNvGrpSpPr/>
          <p:nvPr/>
        </p:nvGrpSpPr>
        <p:grpSpPr>
          <a:xfrm>
            <a:off x="8516508" y="3618964"/>
            <a:ext cx="4092518" cy="1974793"/>
            <a:chOff x="2502570" y="4570385"/>
            <a:chExt cx="4092518" cy="1974793"/>
          </a:xfrm>
        </p:grpSpPr>
        <p:grpSp>
          <p:nvGrpSpPr>
            <p:cNvPr id="54" name="Grupare 53">
              <a:extLst>
                <a:ext uri="{FF2B5EF4-FFF2-40B4-BE49-F238E27FC236}">
                  <a16:creationId xmlns:a16="http://schemas.microsoft.com/office/drawing/2014/main" id="{2F60EA75-2F51-4706-945D-51DE90B1AC12}"/>
                </a:ext>
              </a:extLst>
            </p:cNvPr>
            <p:cNvGrpSpPr/>
            <p:nvPr/>
          </p:nvGrpSpPr>
          <p:grpSpPr>
            <a:xfrm>
              <a:off x="2502570" y="4645079"/>
              <a:ext cx="4092518" cy="1900099"/>
              <a:chOff x="2911644" y="4669142"/>
              <a:chExt cx="4092518" cy="1900099"/>
            </a:xfrm>
          </p:grpSpPr>
          <p:grpSp>
            <p:nvGrpSpPr>
              <p:cNvPr id="50" name="Grupare 49">
                <a:extLst>
                  <a:ext uri="{FF2B5EF4-FFF2-40B4-BE49-F238E27FC236}">
                    <a16:creationId xmlns:a16="http://schemas.microsoft.com/office/drawing/2014/main" id="{6332B10F-9471-4CEF-BDB0-3BC77BDBD747}"/>
                  </a:ext>
                </a:extLst>
              </p:cNvPr>
              <p:cNvGrpSpPr/>
              <p:nvPr/>
            </p:nvGrpSpPr>
            <p:grpSpPr>
              <a:xfrm>
                <a:off x="3007896" y="4669142"/>
                <a:ext cx="3996266" cy="1683530"/>
                <a:chOff x="11550317" y="4645080"/>
                <a:chExt cx="3996266" cy="168353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4F323EC-D670-47B7-B578-3557FCB4AC1C}"/>
                    </a:ext>
                  </a:extLst>
                </p:cNvPr>
                <p:cNvSpPr/>
                <p:nvPr/>
              </p:nvSpPr>
              <p:spPr>
                <a:xfrm>
                  <a:off x="11550317" y="5702968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24" name="Conector drept 23">
                  <a:extLst>
                    <a:ext uri="{FF2B5EF4-FFF2-40B4-BE49-F238E27FC236}">
                      <a16:creationId xmlns:a16="http://schemas.microsoft.com/office/drawing/2014/main" id="{69118859-4755-4956-8E11-DB7C99FDCA79}"/>
                    </a:ext>
                  </a:extLst>
                </p:cNvPr>
                <p:cNvCxnSpPr>
                  <a:cxnSpLocks/>
                  <a:stCxn id="22" idx="6"/>
                  <a:endCxn id="36" idx="2"/>
                </p:cNvCxnSpPr>
                <p:nvPr/>
              </p:nvCxnSpPr>
              <p:spPr>
                <a:xfrm>
                  <a:off x="12175959" y="6015789"/>
                  <a:ext cx="622077" cy="0"/>
                </a:xfrm>
                <a:prstGeom prst="line">
                  <a:avLst/>
                </a:prstGeom>
                <a:noFill/>
                <a:ln w="762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B4B6F76-AC9B-4482-A5D5-DF4DB1528526}"/>
                    </a:ext>
                  </a:extLst>
                </p:cNvPr>
                <p:cNvSpPr/>
                <p:nvPr/>
              </p:nvSpPr>
              <p:spPr>
                <a:xfrm>
                  <a:off x="12798036" y="5702968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17E55B5-431F-4C7A-90BC-11526B1B30B2}"/>
                    </a:ext>
                  </a:extLst>
                </p:cNvPr>
                <p:cNvSpPr/>
                <p:nvPr/>
              </p:nvSpPr>
              <p:spPr>
                <a:xfrm>
                  <a:off x="13576969" y="4645080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44" name="Conector drept 43">
                  <a:extLst>
                    <a:ext uri="{FF2B5EF4-FFF2-40B4-BE49-F238E27FC236}">
                      <a16:creationId xmlns:a16="http://schemas.microsoft.com/office/drawing/2014/main" id="{2C8EFBCE-2F7B-4743-996E-04263146BFF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14202611" y="4957901"/>
                  <a:ext cx="718330" cy="0"/>
                </a:xfrm>
                <a:prstGeom prst="line">
                  <a:avLst/>
                </a:prstGeom>
                <a:noFill/>
                <a:ln w="762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F2995D0-5932-4647-A84F-8A54F227D734}"/>
                    </a:ext>
                  </a:extLst>
                </p:cNvPr>
                <p:cNvSpPr/>
                <p:nvPr/>
              </p:nvSpPr>
              <p:spPr>
                <a:xfrm>
                  <a:off x="14920941" y="4645080"/>
                  <a:ext cx="625642" cy="6256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3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46" name="Conector drept 45">
                  <a:extLst>
                    <a:ext uri="{FF2B5EF4-FFF2-40B4-BE49-F238E27FC236}">
                      <a16:creationId xmlns:a16="http://schemas.microsoft.com/office/drawing/2014/main" id="{FB613FC3-2F0F-4B23-BB1D-0C32DFD6B73D}"/>
                    </a:ext>
                  </a:extLst>
                </p:cNvPr>
                <p:cNvCxnSpPr>
                  <a:cxnSpLocks/>
                  <a:stCxn id="36" idx="7"/>
                  <a:endCxn id="42" idx="3"/>
                </p:cNvCxnSpPr>
                <p:nvPr/>
              </p:nvCxnSpPr>
              <p:spPr>
                <a:xfrm flipV="1">
                  <a:off x="13332055" y="5179099"/>
                  <a:ext cx="336537" cy="615492"/>
                </a:xfrm>
                <a:prstGeom prst="line">
                  <a:avLst/>
                </a:prstGeom>
                <a:noFill/>
                <a:ln w="762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" name="Grupare 7">
                <a:extLst>
                  <a:ext uri="{FF2B5EF4-FFF2-40B4-BE49-F238E27FC236}">
                    <a16:creationId xmlns:a16="http://schemas.microsoft.com/office/drawing/2014/main" id="{DB198535-2515-4F3A-8FE1-5073B7744EF8}"/>
                  </a:ext>
                </a:extLst>
              </p:cNvPr>
              <p:cNvGrpSpPr/>
              <p:nvPr/>
            </p:nvGrpSpPr>
            <p:grpSpPr>
              <a:xfrm>
                <a:off x="2911644" y="5293893"/>
                <a:ext cx="1275347" cy="1275348"/>
                <a:chOff x="288758" y="192505"/>
                <a:chExt cx="1275347" cy="1275348"/>
              </a:xfrm>
            </p:grpSpPr>
            <p:cxnSp>
              <p:nvCxnSpPr>
                <p:cNvPr id="3" name="Conector drept cu săgeată 2">
                  <a:extLst>
                    <a:ext uri="{FF2B5EF4-FFF2-40B4-BE49-F238E27FC236}">
                      <a16:creationId xmlns:a16="http://schemas.microsoft.com/office/drawing/2014/main" id="{F3ADEDE5-BC3E-4478-9813-7218C7FBC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8758" y="1010653"/>
                  <a:ext cx="1275347" cy="0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tx1"/>
                  </a:solidFill>
                  <a:prstDash val="sysDot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" name="Conector drept cu săgeată 13">
                  <a:extLst>
                    <a:ext uri="{FF2B5EF4-FFF2-40B4-BE49-F238E27FC236}">
                      <a16:creationId xmlns:a16="http://schemas.microsoft.com/office/drawing/2014/main" id="{AAAFD570-346C-44A2-ADB8-BD1C69DD8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9916" y="192505"/>
                  <a:ext cx="0" cy="994611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tx1"/>
                  </a:solidFill>
                  <a:prstDash val="sysDot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" name="Conector drept cu săgeată 16">
                  <a:extLst>
                    <a:ext uri="{FF2B5EF4-FFF2-40B4-BE49-F238E27FC236}">
                      <a16:creationId xmlns:a16="http://schemas.microsoft.com/office/drawing/2014/main" id="{AF87C55D-78B1-4169-B88E-ADFA871E9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6884" y="826169"/>
                  <a:ext cx="513347" cy="641684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tx1"/>
                  </a:solidFill>
                  <a:prstDash val="sysDot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20" name="Conector drept cu săgeată 19">
                <a:extLst>
                  <a:ext uri="{FF2B5EF4-FFF2-40B4-BE49-F238E27FC236}">
                    <a16:creationId xmlns:a16="http://schemas.microsoft.com/office/drawing/2014/main" id="{6CB75A3A-7AB2-4673-9409-6B57D62AF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5095" y="4932947"/>
                <a:ext cx="1900989" cy="1106905"/>
              </a:xfrm>
              <a:prstGeom prst="straightConnector1">
                <a:avLst/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6" name="Conector drept cu săgeată 25">
                <a:extLst>
                  <a:ext uri="{FF2B5EF4-FFF2-40B4-BE49-F238E27FC236}">
                    <a16:creationId xmlns:a16="http://schemas.microsoft.com/office/drawing/2014/main" id="{4CFA05BA-A70E-48FE-B6C6-800570FEE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6968" y="5005136"/>
                <a:ext cx="3368842" cy="1058781"/>
              </a:xfrm>
              <a:prstGeom prst="straightConnector1">
                <a:avLst/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61" name="CasetăText 60">
              <a:extLst>
                <a:ext uri="{FF2B5EF4-FFF2-40B4-BE49-F238E27FC236}">
                  <a16:creationId xmlns:a16="http://schemas.microsoft.com/office/drawing/2014/main" id="{D33E929F-E2A4-4FE6-888F-1AF2B9C21A22}"/>
                </a:ext>
              </a:extLst>
            </p:cNvPr>
            <p:cNvSpPr txBox="1"/>
            <p:nvPr/>
          </p:nvSpPr>
          <p:spPr>
            <a:xfrm>
              <a:off x="3632955" y="4570385"/>
              <a:ext cx="578683" cy="821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r</a:t>
              </a:r>
              <a:r>
                <a:rPr kumimoji="0" lang="en-US" sz="4400" b="1" i="1" u="none" strike="noStrike" cap="none" spc="0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1</a:t>
              </a:r>
            </a:p>
          </p:txBody>
        </p:sp>
        <p:sp>
          <p:nvSpPr>
            <p:cNvPr id="62" name="CasetăText 61">
              <a:extLst>
                <a:ext uri="{FF2B5EF4-FFF2-40B4-BE49-F238E27FC236}">
                  <a16:creationId xmlns:a16="http://schemas.microsoft.com/office/drawing/2014/main" id="{AB2F059D-E9D7-4671-BA7F-3A3D5DF6C737}"/>
                </a:ext>
              </a:extLst>
            </p:cNvPr>
            <p:cNvSpPr txBox="1"/>
            <p:nvPr/>
          </p:nvSpPr>
          <p:spPr>
            <a:xfrm>
              <a:off x="4932366" y="5147901"/>
              <a:ext cx="578683" cy="821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r</a:t>
              </a:r>
              <a:r>
                <a:rPr kumimoji="0" lang="en-US" sz="4400" b="1" i="1" u="none" strike="noStrike" cap="none" spc="0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tăText 63">
                <a:extLst>
                  <a:ext uri="{FF2B5EF4-FFF2-40B4-BE49-F238E27FC236}">
                    <a16:creationId xmlns:a16="http://schemas.microsoft.com/office/drawing/2014/main" id="{39E68DCF-C599-4399-832D-8FDCA39E77EC}"/>
                  </a:ext>
                </a:extLst>
              </p:cNvPr>
              <p:cNvSpPr txBox="1"/>
              <p:nvPr/>
            </p:nvSpPr>
            <p:spPr>
              <a:xfrm>
                <a:off x="5123536" y="7318338"/>
                <a:ext cx="5280163" cy="24481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𝑑𝑟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                </m:t>
                      </m:r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64" name="CasetăText 63">
                <a:extLst>
                  <a:ext uri="{FF2B5EF4-FFF2-40B4-BE49-F238E27FC236}">
                    <a16:creationId xmlns:a16="http://schemas.microsoft.com/office/drawing/2014/main" id="{39E68DCF-C599-4399-832D-8FDCA39E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536" y="7318338"/>
                <a:ext cx="5280163" cy="2448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tăText 66">
                <a:extLst>
                  <a:ext uri="{FF2B5EF4-FFF2-40B4-BE49-F238E27FC236}">
                    <a16:creationId xmlns:a16="http://schemas.microsoft.com/office/drawing/2014/main" id="{A7C98F3C-D063-4653-BB7A-737ECBA613C1}"/>
                  </a:ext>
                </a:extLst>
              </p:cNvPr>
              <p:cNvSpPr txBox="1"/>
              <p:nvPr/>
            </p:nvSpPr>
            <p:spPr>
              <a:xfrm>
                <a:off x="12125915" y="7694624"/>
                <a:ext cx="410888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CasetăText 66">
                <a:extLst>
                  <a:ext uri="{FF2B5EF4-FFF2-40B4-BE49-F238E27FC236}">
                    <a16:creationId xmlns:a16="http://schemas.microsoft.com/office/drawing/2014/main" id="{A7C98F3C-D063-4653-BB7A-737ECBA61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915" y="7694624"/>
                <a:ext cx="410888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setăText 67">
                <a:extLst>
                  <a:ext uri="{FF2B5EF4-FFF2-40B4-BE49-F238E27FC236}">
                    <a16:creationId xmlns:a16="http://schemas.microsoft.com/office/drawing/2014/main" id="{80672F68-991A-4610-ABAD-BAC247A5082E}"/>
                  </a:ext>
                </a:extLst>
              </p:cNvPr>
              <p:cNvSpPr txBox="1"/>
              <p:nvPr/>
            </p:nvSpPr>
            <p:spPr>
              <a:xfrm>
                <a:off x="5113321" y="9667560"/>
                <a:ext cx="12594858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68" name="CasetăText 67">
                <a:extLst>
                  <a:ext uri="{FF2B5EF4-FFF2-40B4-BE49-F238E27FC236}">
                    <a16:creationId xmlns:a16="http://schemas.microsoft.com/office/drawing/2014/main" id="{80672F68-991A-4610-ABAD-BAC247A5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21" y="9667560"/>
                <a:ext cx="12594858" cy="9881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11439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C7D40E24-107C-4F5E-93D6-14C7DA5B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658" y="10721417"/>
            <a:ext cx="10236225" cy="2534606"/>
          </a:xfrm>
          <a:prstGeom prst="rect">
            <a:avLst/>
          </a:prstGeom>
        </p:spPr>
      </p:pic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impose constraints?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lvl="1"/>
            <a:r>
              <a:rPr lang="en-US" dirty="0"/>
              <a:t>Internal coordinates</a:t>
            </a:r>
          </a:p>
          <a:p>
            <a:pPr marL="889000" lvl="2" indent="0">
              <a:buNone/>
            </a:pPr>
            <a:r>
              <a:rPr lang="en-US" dirty="0"/>
              <a:t>	</a:t>
            </a:r>
            <a:r>
              <a:rPr lang="en-US" b="1" dirty="0"/>
              <a:t>BAT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Dynamics with reduced coordinates (Featherstone)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Rigid body dynamics includes rotational quantities which are incorporated using Euler’s laws of motion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39" name="CasetăText 38">
            <a:extLst>
              <a:ext uri="{FF2B5EF4-FFF2-40B4-BE49-F238E27FC236}">
                <a16:creationId xmlns:a16="http://schemas.microsoft.com/office/drawing/2014/main" id="{EF4D0864-73E0-4683-A6C6-2E9AA9F43708}"/>
              </a:ext>
            </a:extLst>
          </p:cNvPr>
          <p:cNvSpPr txBox="1"/>
          <p:nvPr/>
        </p:nvSpPr>
        <p:spPr>
          <a:xfrm>
            <a:off x="262287" y="13079288"/>
            <a:ext cx="972862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dirty="0"/>
              <a:t>Taken from Figure 3 of </a:t>
            </a:r>
            <a:r>
              <a:rPr lang="en-US" dirty="0" err="1"/>
              <a:t>Durrant</a:t>
            </a:r>
            <a:r>
              <a:rPr lang="en-US" dirty="0"/>
              <a:t> &amp; McCammon, 2011.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tăText 11">
                <a:extLst>
                  <a:ext uri="{FF2B5EF4-FFF2-40B4-BE49-F238E27FC236}">
                    <a16:creationId xmlns:a16="http://schemas.microsoft.com/office/drawing/2014/main" id="{4CE2C3FD-829D-42AB-8A00-BE95169DA57D}"/>
                  </a:ext>
                </a:extLst>
              </p:cNvPr>
              <p:cNvSpPr txBox="1"/>
              <p:nvPr/>
            </p:nvSpPr>
            <p:spPr>
              <a:xfrm>
                <a:off x="2397574" y="8848486"/>
                <a:ext cx="12830564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12" name="CasetăText 11">
                <a:extLst>
                  <a:ext uri="{FF2B5EF4-FFF2-40B4-BE49-F238E27FC236}">
                    <a16:creationId xmlns:a16="http://schemas.microsoft.com/office/drawing/2014/main" id="{4CE2C3FD-829D-42AB-8A00-BE95169DA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74" y="8848486"/>
                <a:ext cx="12830564" cy="988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tăText 12">
                <a:extLst>
                  <a:ext uri="{FF2B5EF4-FFF2-40B4-BE49-F238E27FC236}">
                    <a16:creationId xmlns:a16="http://schemas.microsoft.com/office/drawing/2014/main" id="{46E3E5DC-33C5-4192-A537-1E670290B313}"/>
                  </a:ext>
                </a:extLst>
              </p:cNvPr>
              <p:cNvSpPr txBox="1"/>
              <p:nvPr/>
            </p:nvSpPr>
            <p:spPr>
              <a:xfrm>
                <a:off x="2392367" y="6424460"/>
                <a:ext cx="3928640" cy="25311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𝕋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:</m:t>
                      </m:r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  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𝑉𝑒𝑙𝑜𝑐𝑖𝑡𝑦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: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𝜙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𝑑𝑡</m:t>
                          </m:r>
                        </m:den>
                      </m:f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    </m:t>
                      </m:r>
                      <m:f>
                        <m:f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ℋ</m:t>
                          </m:r>
                        </m:num>
                        <m:den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𝜕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b="0" i="1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mbria Math" panose="02040503050406030204" pitchFamily="18" charset="0"/>
                  <a:sym typeface="Helvetica"/>
                </a:endParaRPr>
              </a:p>
            </p:txBody>
          </p:sp>
        </mc:Choice>
        <mc:Fallback>
          <p:sp>
            <p:nvSpPr>
              <p:cNvPr id="13" name="CasetăText 12">
                <a:extLst>
                  <a:ext uri="{FF2B5EF4-FFF2-40B4-BE49-F238E27FC236}">
                    <a16:creationId xmlns:a16="http://schemas.microsoft.com/office/drawing/2014/main" id="{46E3E5DC-33C5-4192-A537-1E670290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367" y="6424460"/>
                <a:ext cx="3928640" cy="2531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are 8">
            <a:extLst>
              <a:ext uri="{FF2B5EF4-FFF2-40B4-BE49-F238E27FC236}">
                <a16:creationId xmlns:a16="http://schemas.microsoft.com/office/drawing/2014/main" id="{5E42FD29-97ED-40CA-AD93-331974B6C5E9}"/>
              </a:ext>
            </a:extLst>
          </p:cNvPr>
          <p:cNvGrpSpPr/>
          <p:nvPr/>
        </p:nvGrpSpPr>
        <p:grpSpPr>
          <a:xfrm>
            <a:off x="7360245" y="3120589"/>
            <a:ext cx="10420403" cy="2312755"/>
            <a:chOff x="7948866" y="3894312"/>
            <a:chExt cx="10420403" cy="2312755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E385FE2D-23E6-4453-AD45-4E14DE7D8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2297" r="31886"/>
            <a:stretch/>
          </p:blipFill>
          <p:spPr>
            <a:xfrm>
              <a:off x="7948866" y="4090736"/>
              <a:ext cx="10420403" cy="211633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" name="CasetăText 10">
              <a:extLst>
                <a:ext uri="{FF2B5EF4-FFF2-40B4-BE49-F238E27FC236}">
                  <a16:creationId xmlns:a16="http://schemas.microsoft.com/office/drawing/2014/main" id="{95B6B383-96BE-4916-95F7-B54B2D6EC8F9}"/>
                </a:ext>
              </a:extLst>
            </p:cNvPr>
            <p:cNvSpPr txBox="1"/>
            <p:nvPr/>
          </p:nvSpPr>
          <p:spPr>
            <a:xfrm>
              <a:off x="9834753" y="3894312"/>
              <a:ext cx="367086" cy="63671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rPr>
                <a:t>d</a:t>
              </a:r>
              <a:endParaRPr kumimoji="0" lang="en-US" b="1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mbria Math" panose="02040503050406030204" pitchFamily="18" charset="0"/>
                <a:ea typeface="Cambria Math" panose="02040503050406030204" pitchFamily="18" charset="0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62721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Gibbs sampling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Only simulating with constraints is not enough. The simulation does not cover the entire conformational space</a:t>
            </a:r>
          </a:p>
          <a:p>
            <a:pPr lvl="2"/>
            <a:r>
              <a:rPr lang="en-US" dirty="0"/>
              <a:t>Sampling from complex multivariate joint probability.</a:t>
            </a:r>
          </a:p>
          <a:p>
            <a:pPr lvl="1"/>
            <a:r>
              <a:rPr lang="en-US" dirty="0"/>
              <a:t>How?</a:t>
            </a:r>
          </a:p>
          <a:p>
            <a:pPr lvl="2"/>
            <a:r>
              <a:rPr lang="en-US" dirty="0"/>
              <a:t>Take turns in sampling from conditionals. Allow oversampling easier to sample variables.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Robosample scheme: constrained dynamics combined with all-atom dynamics</a:t>
            </a:r>
          </a:p>
          <a:p>
            <a:pPr lvl="1"/>
            <a:endParaRPr lang="en-US"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7CAF306C-A157-4D88-8648-E40D9C536F6C}"/>
                  </a:ext>
                </a:extLst>
              </p:cNvPr>
              <p:cNvSpPr txBox="1"/>
              <p:nvPr/>
            </p:nvSpPr>
            <p:spPr>
              <a:xfrm>
                <a:off x="10188150" y="8699685"/>
                <a:ext cx="1785874" cy="984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r>
                  <a:rPr kumimoji="0" lang="en-US" sz="32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mbria Math" panose="02040503050406030204" pitchFamily="18" charset="0"/>
                    <a:sym typeface="Helvetica"/>
                  </a:rPr>
                  <a:t>1.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𝜋</m:t>
                    </m:r>
                    <m:d>
                      <m:d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𝑋</m:t>
                        </m:r>
                      </m:e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𝑌</m:t>
                        </m:r>
                      </m:e>
                    </m:d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7CAF306C-A157-4D88-8648-E40D9C536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150" y="8699685"/>
                <a:ext cx="1785874" cy="984885"/>
              </a:xfrm>
              <a:prstGeom prst="rect">
                <a:avLst/>
              </a:prstGeom>
              <a:blipFill>
                <a:blip r:embed="rId3"/>
                <a:stretch>
                  <a:fillRect l="-11263" t="-123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945F9EA0-97DE-439B-ADFB-22F9AC0CB9CC}"/>
                  </a:ext>
                </a:extLst>
              </p:cNvPr>
              <p:cNvSpPr txBox="1"/>
              <p:nvPr/>
            </p:nvSpPr>
            <p:spPr>
              <a:xfrm>
                <a:off x="9980017" y="11418821"/>
                <a:ext cx="2202141" cy="984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r>
                  <a:rPr kumimoji="0" lang="en-US" sz="32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mbria Math" panose="02040503050406030204" pitchFamily="18" charset="0"/>
                    <a:sym typeface="Helvetica"/>
                  </a:rPr>
                  <a:t>1.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𝜋</m:t>
                    </m:r>
                    <m:d>
                      <m:d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𝜙</m:t>
                        </m:r>
                      </m:e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𝑑</m:t>
                        </m:r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,</m:t>
                        </m:r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𝜃</m:t>
                        </m:r>
                      </m:e>
                    </m:d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Cambria Math" panose="02040503050406030204" pitchFamily="18" charset="0"/>
                  <a:sym typeface="Helvetica"/>
                </a:endParaRPr>
              </a:p>
            </p:txBody>
          </p:sp>
        </mc:Choice>
        <mc:Fallback xmlns="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945F9EA0-97DE-439B-ADFB-22F9AC0CB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017" y="11418821"/>
                <a:ext cx="2202141" cy="984885"/>
              </a:xfrm>
              <a:prstGeom prst="rect">
                <a:avLst/>
              </a:prstGeom>
              <a:blipFill>
                <a:blip r:embed="rId4"/>
                <a:stretch>
                  <a:fillRect l="-8587" t="-123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3596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OpenM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</a:t>
            </a:r>
            <a:r>
              <a:rPr lang="en-US" dirty="0"/>
              <a:t>Robosample</a:t>
            </a:r>
            <a:r>
              <a:rPr dirty="0"/>
              <a:t>?</a:t>
            </a:r>
          </a:p>
        </p:txBody>
      </p:sp>
      <p:sp>
        <p:nvSpPr>
          <p:cNvPr id="160" name="Many choices of software for molecular dynam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Many choices of software for molecular dynamics</a:t>
            </a:r>
          </a:p>
          <a:p>
            <a:pPr lvl="2"/>
            <a:r>
              <a:rPr u="sng" dirty="0">
                <a:hlinkClick r:id="rId2"/>
              </a:rPr>
              <a:t>https://en.wikipedia.org/wiki/Comparison_of_software_for_molecular_mechanics_modeling</a:t>
            </a:r>
          </a:p>
          <a:p>
            <a:pPr lvl="2"/>
            <a:r>
              <a:rPr u="sng" dirty="0">
                <a:hlinkClick r:id="rId3"/>
              </a:rPr>
              <a:t>https://www.rcsb.org/pages/thirdparty/modeling_and_simulation</a:t>
            </a:r>
          </a:p>
          <a:p>
            <a:pPr lvl="1"/>
            <a:r>
              <a:rPr lang="en-US" dirty="0"/>
              <a:t>Robosample</a:t>
            </a:r>
            <a:r>
              <a:rPr dirty="0"/>
              <a:t> is</a:t>
            </a:r>
          </a:p>
          <a:p>
            <a:pPr lvl="2"/>
            <a:r>
              <a:rPr lang="en-US" dirty="0"/>
              <a:t>rigid body dynamics</a:t>
            </a:r>
          </a:p>
          <a:p>
            <a:pPr lvl="2"/>
            <a:r>
              <a:rPr dirty="0"/>
              <a:t>free</a:t>
            </a:r>
          </a:p>
          <a:p>
            <a:pPr lvl="2"/>
            <a:r>
              <a:rPr dirty="0"/>
              <a:t>GPU-accelerated</a:t>
            </a:r>
          </a:p>
          <a:p>
            <a:pPr lvl="2"/>
            <a:r>
              <a:rPr dirty="0"/>
              <a:t>can be used in python scripts/C++ programs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view Questions"/>
          <p:cNvSpPr txBox="1">
            <a:spLocks noGrp="1"/>
          </p:cNvSpPr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r>
              <a:t>Review Questions</a:t>
            </a:r>
          </a:p>
        </p:txBody>
      </p:sp>
      <p:sp>
        <p:nvSpPr>
          <p:cNvPr id="167" name="What is molecular mechanics and why do people use it instead of quantum mechanic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Generally speaking, how does a </a:t>
            </a:r>
            <a:r>
              <a:rPr lang="en-US" dirty="0"/>
              <a:t>HMC </a:t>
            </a:r>
            <a:r>
              <a:rPr dirty="0"/>
              <a:t>simulation work?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References</a:t>
            </a:r>
          </a:p>
        </p:txBody>
      </p:sp>
      <p:sp>
        <p:nvSpPr>
          <p:cNvPr id="171" name="Durrant, J. D.; McCammon, J. A. Molecular Dynamics Simulations and Drug Discovery. BMC Biol 2011, 9 (1), 71. https://doi.org/10.1186/1741-7007-9-71, adapted under the CC BY 2.0 licens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3600" dirty="0" err="1"/>
              <a:t>Durrant</a:t>
            </a:r>
            <a:r>
              <a:rPr sz="3600" dirty="0"/>
              <a:t>, J. D.; McCammon, J. A. Molecular Dynamics Simulations and Drug Discovery. BMC Biol 2011, 9 (1), 71. </a:t>
            </a:r>
            <a:r>
              <a:rPr sz="3600" u="sng" dirty="0">
                <a:hlinkClick r:id="rId2"/>
              </a:rPr>
              <a:t>https://doi.org/10.1186/1741-7007-9-71</a:t>
            </a:r>
            <a:r>
              <a:rPr sz="3600" dirty="0"/>
              <a:t>, adapted under the </a:t>
            </a:r>
            <a:r>
              <a:rPr sz="3600" u="sng" dirty="0">
                <a:hlinkClick r:id="rId3"/>
              </a:rPr>
              <a:t>CC BY 2.0 license</a:t>
            </a:r>
            <a:r>
              <a:rPr sz="3600" dirty="0"/>
              <a:t>.</a:t>
            </a:r>
            <a:endParaRPr lang="en-US" sz="3600" dirty="0"/>
          </a:p>
          <a:p>
            <a:r>
              <a:rPr lang="en-US" sz="3600" dirty="0" err="1"/>
              <a:t>Kalos</a:t>
            </a:r>
            <a:r>
              <a:rPr lang="en-US" sz="3600" dirty="0"/>
              <a:t>, Malvin H.; Whitlock, Paula A. (2008). Monte Carlo Methods.</a:t>
            </a:r>
          </a:p>
          <a:p>
            <a:r>
              <a:rPr lang="en-US" sz="3600" dirty="0"/>
              <a:t>Levin DA, Peres Y and Wilmer EL, “Markov Chains and Mixing Times”, American Mathematical Soc., Oct 31, 2017, ISBN: 1470429624, 9781470429621</a:t>
            </a:r>
          </a:p>
          <a:p>
            <a:r>
              <a:rPr lang="en-US" sz="3600" dirty="0" err="1"/>
              <a:t>Sawle</a:t>
            </a:r>
            <a:r>
              <a:rPr lang="en-US" sz="3600" dirty="0"/>
              <a:t> L, Ghosh K. Convergence of Molecular Dynamics Simulation of Protein Native States: Feasibility vs Self-Consistency Dilemma. J Chem Theory </a:t>
            </a:r>
            <a:r>
              <a:rPr lang="en-US" sz="3600" dirty="0" err="1"/>
              <a:t>Comput</a:t>
            </a:r>
            <a:r>
              <a:rPr lang="en-US" sz="3600" dirty="0"/>
              <a:t>. 2016 Feb 9;12(2):861-9. </a:t>
            </a:r>
            <a:r>
              <a:rPr lang="en-US" sz="3600" dirty="0" err="1"/>
              <a:t>doi</a:t>
            </a:r>
            <a:r>
              <a:rPr lang="en-US" sz="3600" dirty="0"/>
              <a:t>: 10.1021/acs.jctc.5b00999. </a:t>
            </a:r>
            <a:r>
              <a:rPr lang="en-US" sz="3600" dirty="0" err="1"/>
              <a:t>Epub</a:t>
            </a:r>
            <a:r>
              <a:rPr lang="en-US" sz="3600" dirty="0"/>
              <a:t> 2016 Jan 26. PMID: 26765584.</a:t>
            </a:r>
          </a:p>
          <a:p>
            <a:r>
              <a:rPr lang="en-US" sz="3600" dirty="0" err="1"/>
              <a:t>Grossfield</a:t>
            </a:r>
            <a:r>
              <a:rPr lang="en-US" sz="3600" dirty="0"/>
              <a:t> A, Zuckerman DM. Quantifying uncertainty and sampling quality in biomolecular simulations. </a:t>
            </a:r>
            <a:r>
              <a:rPr lang="en-US" sz="3600" dirty="0" err="1"/>
              <a:t>Annu</a:t>
            </a:r>
            <a:r>
              <a:rPr lang="en-US" sz="3600" dirty="0"/>
              <a:t> Rep </a:t>
            </a:r>
            <a:r>
              <a:rPr lang="en-US" sz="3600" dirty="0" err="1"/>
              <a:t>Comput</a:t>
            </a:r>
            <a:r>
              <a:rPr lang="en-US" sz="3600" dirty="0"/>
              <a:t> Chem. 2009 Jan 1;5:23-48. </a:t>
            </a:r>
            <a:r>
              <a:rPr lang="en-US" sz="3600" dirty="0" err="1"/>
              <a:t>doi</a:t>
            </a:r>
            <a:r>
              <a:rPr lang="en-US" sz="3600" dirty="0"/>
              <a:t>: 10.1016/S1574-1400(09)00502-7. PMID: 20454547; PMCID: PMC2865156.</a:t>
            </a:r>
          </a:p>
          <a:p>
            <a:r>
              <a:rPr lang="en-US" sz="3600" dirty="0"/>
              <a:t>Simon Duane, A.D. Kennedy, Brian J. Pendleton, Duncan </a:t>
            </a:r>
            <a:r>
              <a:rPr lang="en-US" sz="3600" dirty="0" err="1"/>
              <a:t>Roweth</a:t>
            </a:r>
            <a:r>
              <a:rPr lang="en-US" sz="3600" dirty="0"/>
              <a:t>, Hybrid Monte Carlo, Physics Letters B, Volume 195, Issue 2, 1987, Pages 216-222, ISSN 0370-2693,</a:t>
            </a:r>
            <a:endParaRPr sz="3600"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are 43">
            <a:extLst>
              <a:ext uri="{FF2B5EF4-FFF2-40B4-BE49-F238E27FC236}">
                <a16:creationId xmlns:a16="http://schemas.microsoft.com/office/drawing/2014/main" id="{E39A5475-2FBC-4DB6-B7E6-FAC75D0FD6AD}"/>
              </a:ext>
            </a:extLst>
          </p:cNvPr>
          <p:cNvGrpSpPr/>
          <p:nvPr/>
        </p:nvGrpSpPr>
        <p:grpSpPr>
          <a:xfrm>
            <a:off x="14764962" y="5332892"/>
            <a:ext cx="9358046" cy="6993924"/>
            <a:chOff x="1688894" y="4917991"/>
            <a:chExt cx="9358046" cy="6993924"/>
          </a:xfrm>
        </p:grpSpPr>
        <p:grpSp>
          <p:nvGrpSpPr>
            <p:cNvPr id="47" name="Grupare 46">
              <a:extLst>
                <a:ext uri="{FF2B5EF4-FFF2-40B4-BE49-F238E27FC236}">
                  <a16:creationId xmlns:a16="http://schemas.microsoft.com/office/drawing/2014/main" id="{027E4D5E-56D3-4620-BB17-9BB73D4E732D}"/>
                </a:ext>
              </a:extLst>
            </p:cNvPr>
            <p:cNvGrpSpPr/>
            <p:nvPr/>
          </p:nvGrpSpPr>
          <p:grpSpPr>
            <a:xfrm>
              <a:off x="3731740" y="4917991"/>
              <a:ext cx="7315200" cy="6993924"/>
              <a:chOff x="1285102" y="4917991"/>
              <a:chExt cx="7315200" cy="6993924"/>
            </a:xfrm>
          </p:grpSpPr>
          <p:grpSp>
            <p:nvGrpSpPr>
              <p:cNvPr id="52" name="Grupare 51">
                <a:extLst>
                  <a:ext uri="{FF2B5EF4-FFF2-40B4-BE49-F238E27FC236}">
                    <a16:creationId xmlns:a16="http://schemas.microsoft.com/office/drawing/2014/main" id="{B404A415-7B5B-480E-B913-CE6CE7CBD582}"/>
                  </a:ext>
                </a:extLst>
              </p:cNvPr>
              <p:cNvGrpSpPr/>
              <p:nvPr/>
            </p:nvGrpSpPr>
            <p:grpSpPr>
              <a:xfrm>
                <a:off x="1285102" y="4917991"/>
                <a:ext cx="7315200" cy="6227805"/>
                <a:chOff x="6030097" y="4349579"/>
                <a:chExt cx="7315200" cy="7735330"/>
              </a:xfrm>
            </p:grpSpPr>
            <p:sp>
              <p:nvSpPr>
                <p:cNvPr id="59" name="Cub 58">
                  <a:extLst>
                    <a:ext uri="{FF2B5EF4-FFF2-40B4-BE49-F238E27FC236}">
                      <a16:creationId xmlns:a16="http://schemas.microsoft.com/office/drawing/2014/main" id="{E3542AF2-F604-45DC-80B7-9659AA49F5B4}"/>
                    </a:ext>
                  </a:extLst>
                </p:cNvPr>
                <p:cNvSpPr/>
                <p:nvPr/>
              </p:nvSpPr>
              <p:spPr>
                <a:xfrm flipH="1">
                  <a:off x="6030097" y="4349579"/>
                  <a:ext cx="5684109" cy="1285103"/>
                </a:xfrm>
                <a:prstGeom prst="cub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0" name="Cub 59">
                  <a:extLst>
                    <a:ext uri="{FF2B5EF4-FFF2-40B4-BE49-F238E27FC236}">
                      <a16:creationId xmlns:a16="http://schemas.microsoft.com/office/drawing/2014/main" id="{D49673C8-31A0-4F6A-AC88-23DDDD4686FD}"/>
                    </a:ext>
                  </a:extLst>
                </p:cNvPr>
                <p:cNvSpPr/>
                <p:nvPr/>
              </p:nvSpPr>
              <p:spPr>
                <a:xfrm flipH="1">
                  <a:off x="6351373" y="5634681"/>
                  <a:ext cx="5684109" cy="1285103"/>
                </a:xfrm>
                <a:prstGeom prst="cub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1" name="Cub 60">
                  <a:extLst>
                    <a:ext uri="{FF2B5EF4-FFF2-40B4-BE49-F238E27FC236}">
                      <a16:creationId xmlns:a16="http://schemas.microsoft.com/office/drawing/2014/main" id="{9DA59893-0C19-4211-83D4-F2A5746DEBBD}"/>
                    </a:ext>
                  </a:extLst>
                </p:cNvPr>
                <p:cNvSpPr/>
                <p:nvPr/>
              </p:nvSpPr>
              <p:spPr>
                <a:xfrm flipH="1">
                  <a:off x="6697362" y="6919783"/>
                  <a:ext cx="5684109" cy="1285103"/>
                </a:xfrm>
                <a:prstGeom prst="cub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2" name="Cub 61">
                  <a:extLst>
                    <a:ext uri="{FF2B5EF4-FFF2-40B4-BE49-F238E27FC236}">
                      <a16:creationId xmlns:a16="http://schemas.microsoft.com/office/drawing/2014/main" id="{43F900A9-FB11-490B-B177-17CC467DE553}"/>
                    </a:ext>
                  </a:extLst>
                </p:cNvPr>
                <p:cNvSpPr/>
                <p:nvPr/>
              </p:nvSpPr>
              <p:spPr>
                <a:xfrm flipH="1">
                  <a:off x="7018637" y="8180174"/>
                  <a:ext cx="5684109" cy="1285104"/>
                </a:xfrm>
                <a:prstGeom prst="cube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3" name="Cub 62">
                  <a:extLst>
                    <a:ext uri="{FF2B5EF4-FFF2-40B4-BE49-F238E27FC236}">
                      <a16:creationId xmlns:a16="http://schemas.microsoft.com/office/drawing/2014/main" id="{25F4EA34-CB36-4C6A-84C3-22D341B85B68}"/>
                    </a:ext>
                  </a:extLst>
                </p:cNvPr>
                <p:cNvSpPr/>
                <p:nvPr/>
              </p:nvSpPr>
              <p:spPr>
                <a:xfrm flipH="1">
                  <a:off x="7339913" y="9489990"/>
                  <a:ext cx="5684109" cy="1285103"/>
                </a:xfrm>
                <a:prstGeom prst="cube">
                  <a:avLst/>
                </a:prstGeom>
                <a:solidFill>
                  <a:srgbClr val="00B050"/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4" name="Cub 63">
                  <a:extLst>
                    <a:ext uri="{FF2B5EF4-FFF2-40B4-BE49-F238E27FC236}">
                      <a16:creationId xmlns:a16="http://schemas.microsoft.com/office/drawing/2014/main" id="{34FB59CD-6783-4861-8989-83A98F491D39}"/>
                    </a:ext>
                  </a:extLst>
                </p:cNvPr>
                <p:cNvSpPr/>
                <p:nvPr/>
              </p:nvSpPr>
              <p:spPr>
                <a:xfrm flipH="1">
                  <a:off x="7661188" y="10799806"/>
                  <a:ext cx="5684109" cy="1285103"/>
                </a:xfrm>
                <a:prstGeom prst="cube">
                  <a:avLst/>
                </a:prstGeom>
                <a:solidFill>
                  <a:srgbClr val="00B050"/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47FCA746-36E8-4A10-BDA3-817CA26AE905}"/>
                  </a:ext>
                </a:extLst>
              </p:cNvPr>
              <p:cNvSpPr/>
              <p:nvPr/>
            </p:nvSpPr>
            <p:spPr>
              <a:xfrm>
                <a:off x="1408670" y="5036995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531646B1-4082-4903-AB5E-D0ADB61D82EC}"/>
                  </a:ext>
                </a:extLst>
              </p:cNvPr>
              <p:cNvSpPr/>
              <p:nvPr/>
            </p:nvSpPr>
            <p:spPr>
              <a:xfrm>
                <a:off x="2397210" y="6000822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E93FACCF-C630-4045-99E3-4597CF81E3A7}"/>
                  </a:ext>
                </a:extLst>
              </p:cNvPr>
              <p:cNvSpPr/>
              <p:nvPr/>
            </p:nvSpPr>
            <p:spPr>
              <a:xfrm>
                <a:off x="3385751" y="6989364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D4172CD7-2B93-4308-9C25-38088E0D3B76}"/>
                  </a:ext>
                </a:extLst>
              </p:cNvPr>
              <p:cNvSpPr/>
              <p:nvPr/>
            </p:nvSpPr>
            <p:spPr>
              <a:xfrm>
                <a:off x="4547286" y="8126185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C591624B-BE68-4DC0-ADD3-5C4C5E6D39CA}"/>
                  </a:ext>
                </a:extLst>
              </p:cNvPr>
              <p:cNvSpPr/>
              <p:nvPr/>
            </p:nvSpPr>
            <p:spPr>
              <a:xfrm>
                <a:off x="5708821" y="9164153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997F718-F592-4A94-AE05-72324FA53128}"/>
                  </a:ext>
                </a:extLst>
              </p:cNvPr>
              <p:cNvSpPr/>
              <p:nvPr/>
            </p:nvSpPr>
            <p:spPr>
              <a:xfrm>
                <a:off x="6771502" y="10177407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pic>
          <p:nvPicPr>
            <p:cNvPr id="48" name="Imagine 47">
              <a:extLst>
                <a:ext uri="{FF2B5EF4-FFF2-40B4-BE49-F238E27FC236}">
                  <a16:creationId xmlns:a16="http://schemas.microsoft.com/office/drawing/2014/main" id="{54979589-C046-48F3-9FE7-CCFA16D85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51075">
              <a:off x="8687331" y="7450667"/>
              <a:ext cx="1123934" cy="600943"/>
            </a:xfrm>
            <a:prstGeom prst="rect">
              <a:avLst/>
            </a:prstGeom>
          </p:spPr>
        </p:pic>
        <p:sp>
          <p:nvSpPr>
            <p:cNvPr id="49" name="CasetăText 48">
              <a:extLst>
                <a:ext uri="{FF2B5EF4-FFF2-40B4-BE49-F238E27FC236}">
                  <a16:creationId xmlns:a16="http://schemas.microsoft.com/office/drawing/2014/main" id="{509BF3A0-3555-475C-8141-98662546ACE7}"/>
                </a:ext>
              </a:extLst>
            </p:cNvPr>
            <p:cNvSpPr txBox="1"/>
            <p:nvPr/>
          </p:nvSpPr>
          <p:spPr>
            <a:xfrm>
              <a:off x="2111283" y="6564357"/>
              <a:ext cx="1239121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PAST</a:t>
              </a:r>
            </a:p>
          </p:txBody>
        </p:sp>
        <p:sp>
          <p:nvSpPr>
            <p:cNvPr id="50" name="CasetăText 49">
              <a:extLst>
                <a:ext uri="{FF2B5EF4-FFF2-40B4-BE49-F238E27FC236}">
                  <a16:creationId xmlns:a16="http://schemas.microsoft.com/office/drawing/2014/main" id="{40650205-D398-4753-9ABF-BB06104E2F0D}"/>
                </a:ext>
              </a:extLst>
            </p:cNvPr>
            <p:cNvSpPr txBox="1"/>
            <p:nvPr/>
          </p:nvSpPr>
          <p:spPr>
            <a:xfrm>
              <a:off x="1688894" y="8220162"/>
              <a:ext cx="2083903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PRESENT</a:t>
              </a:r>
            </a:p>
          </p:txBody>
        </p:sp>
        <p:sp>
          <p:nvSpPr>
            <p:cNvPr id="51" name="CasetăText 50">
              <a:extLst>
                <a:ext uri="{FF2B5EF4-FFF2-40B4-BE49-F238E27FC236}">
                  <a16:creationId xmlns:a16="http://schemas.microsoft.com/office/drawing/2014/main" id="{8FCA6FD6-55E4-40CC-B896-02D97D375E41}"/>
                </a:ext>
              </a:extLst>
            </p:cNvPr>
            <p:cNvSpPr txBox="1"/>
            <p:nvPr/>
          </p:nvSpPr>
          <p:spPr>
            <a:xfrm>
              <a:off x="1826750" y="9826540"/>
              <a:ext cx="180818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FUTURE</a:t>
              </a:r>
            </a:p>
          </p:txBody>
        </p:sp>
      </p:grpSp>
      <p:sp>
        <p:nvSpPr>
          <p:cNvPr id="137" name="Molecular Mechanics Potential Ener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defRPr sz="9856"/>
            </a:lvl1pPr>
          </a:lstStyle>
          <a:p>
            <a:r>
              <a:rPr lang="en-US" dirty="0"/>
              <a:t>Markov Chains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6" name="Quantum mechanics…">
            <a:extLst>
              <a:ext uri="{FF2B5EF4-FFF2-40B4-BE49-F238E27FC236}">
                <a16:creationId xmlns:a16="http://schemas.microsoft.com/office/drawing/2014/main" id="{05A50B2B-17F6-4AE7-9BDD-A89EF73DEB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pPr marL="598840" indent="-598840" defTabSz="796885">
              <a:defRPr sz="4850"/>
            </a:pPr>
            <a:r>
              <a:rPr lang="en-US" dirty="0"/>
              <a:t>Stochastic process: Sequence of indexed random variables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0" indent="0" defTabSz="796885">
              <a:buNone/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Markovian property: memoryless:</a:t>
            </a:r>
          </a:p>
          <a:p>
            <a:pPr marL="444500" lvl="1" indent="0" defTabSz="796885">
              <a:buNone/>
              <a:defRPr sz="4850"/>
            </a:pPr>
            <a:r>
              <a:rPr lang="en-US" dirty="0"/>
              <a:t>		</a:t>
            </a:r>
            <a:r>
              <a:rPr lang="en-US" u="sng" dirty="0"/>
              <a:t>future only depends on the present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0" indent="0" defTabSz="796885">
              <a:buNone/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267CB19B-ACB3-4EF9-ABEF-00A4619CAF3E}"/>
                  </a:ext>
                </a:extLst>
              </p:cNvPr>
              <p:cNvSpPr txBox="1"/>
              <p:nvPr/>
            </p:nvSpPr>
            <p:spPr>
              <a:xfrm>
                <a:off x="1651381" y="7987520"/>
                <a:ext cx="106152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….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l-G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267CB19B-ACB3-4EF9-ABEF-00A4619C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81" y="7987520"/>
                <a:ext cx="106152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42A48A69-84AE-43D5-B1B8-5E80D741F4AB}"/>
                  </a:ext>
                </a:extLst>
              </p:cNvPr>
              <p:cNvSpPr txBox="1"/>
              <p:nvPr/>
            </p:nvSpPr>
            <p:spPr>
              <a:xfrm>
                <a:off x="2312247" y="4457340"/>
                <a:ext cx="776373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l-GR" sz="3600" dirty="0">
                    <a:latin typeface="Arial Narrow" panose="020B060602020203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3600" dirty="0">
                    <a:latin typeface="Arial Narrow" panose="020B0606020202030204" pitchFamily="34" charset="0"/>
                    <a:ea typeface="Cambria Math" panose="02040503050406030204" pitchFamily="18" charset="0"/>
                  </a:rPr>
                  <a:t>= stochastic process</a:t>
                </a:r>
              </a:p>
              <a:p>
                <a:pPr algn="l"/>
                <a:endParaRPr lang="en-US" sz="3600" dirty="0"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3600" dirty="0">
                    <a:latin typeface="Arial Narrow" panose="020B0606020202030204" pitchFamily="34" charset="0"/>
                  </a:rPr>
                  <a:t> = state space</a:t>
                </a:r>
              </a:p>
              <a:p>
                <a:pPr algn="l"/>
                <a:endParaRPr lang="en-US" sz="3600" dirty="0">
                  <a:latin typeface="Arial Narrow" panose="020B0606020202030204" pitchFamily="34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600" dirty="0">
                    <a:latin typeface="Arial Narrow" panose="020B0606020202030204" pitchFamily="34" charset="0"/>
                  </a:rPr>
                  <a:t> = probability vector;</a:t>
                </a:r>
              </a:p>
            </p:txBody>
          </p:sp>
        </mc:Choice>
        <mc:Fallback xmlns="">
          <p:sp>
            <p:nvSpPr>
              <p:cNvPr id="7" name="CasetăText 6">
                <a:extLst>
                  <a:ext uri="{FF2B5EF4-FFF2-40B4-BE49-F238E27FC236}">
                    <a16:creationId xmlns:a16="http://schemas.microsoft.com/office/drawing/2014/main" id="{42A48A69-84AE-43D5-B1B8-5E80D741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47" y="4457340"/>
                <a:ext cx="7763738" cy="2862322"/>
              </a:xfrm>
              <a:prstGeom prst="rect">
                <a:avLst/>
              </a:prstGeom>
              <a:blipFill>
                <a:blip r:embed="rId6"/>
                <a:stretch>
                  <a:fillRect t="-3191" b="-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3076B082-6BD1-4A8F-9B6E-831909CEF6A8}"/>
                  </a:ext>
                </a:extLst>
              </p:cNvPr>
              <p:cNvSpPr txBox="1"/>
              <p:nvPr/>
            </p:nvSpPr>
            <p:spPr>
              <a:xfrm>
                <a:off x="1908979" y="11793377"/>
                <a:ext cx="117295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6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3076B082-6BD1-4A8F-9B6E-831909CEF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79" y="11793377"/>
                <a:ext cx="1172955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tăText 45">
                <a:extLst>
                  <a:ext uri="{FF2B5EF4-FFF2-40B4-BE49-F238E27FC236}">
                    <a16:creationId xmlns:a16="http://schemas.microsoft.com/office/drawing/2014/main" id="{32D0FB11-8BE6-4DA4-BA9A-EBBF74131C79}"/>
                  </a:ext>
                </a:extLst>
              </p:cNvPr>
              <p:cNvSpPr txBox="1"/>
              <p:nvPr/>
            </p:nvSpPr>
            <p:spPr>
              <a:xfrm>
                <a:off x="6139504" y="6752801"/>
                <a:ext cx="85751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CasetăText 45">
                <a:extLst>
                  <a:ext uri="{FF2B5EF4-FFF2-40B4-BE49-F238E27FC236}">
                    <a16:creationId xmlns:a16="http://schemas.microsoft.com/office/drawing/2014/main" id="{32D0FB11-8BE6-4DA4-BA9A-EBBF7413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04" y="6752801"/>
                <a:ext cx="857511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86007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olecular Mechanics Potential Ener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defRPr sz="9856"/>
            </a:lvl1pPr>
          </a:lstStyle>
          <a:p>
            <a:r>
              <a:rPr lang="en-US" dirty="0"/>
              <a:t>Markov Chains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6" name="Quantum mechanics…">
            <a:extLst>
              <a:ext uri="{FF2B5EF4-FFF2-40B4-BE49-F238E27FC236}">
                <a16:creationId xmlns:a16="http://schemas.microsoft.com/office/drawing/2014/main" id="{05A50B2B-17F6-4AE7-9BDD-A89EF73DEB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5584" y="2635504"/>
            <a:ext cx="15522448" cy="9842500"/>
          </a:xfrm>
          <a:prstGeom prst="rect">
            <a:avLst/>
          </a:prstGeom>
        </p:spPr>
        <p:txBody>
          <a:bodyPr anchor="t"/>
          <a:lstStyle/>
          <a:p>
            <a:pPr marL="0" indent="0" defTabSz="796885">
              <a:buNone/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Markov chains can be represented as graph diagrams where nodes are states and edges can be weighted by transition probabilities 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r>
              <a:rPr lang="en-US" dirty="0"/>
              <a:t>Transition probabilities can be expressed as a </a:t>
            </a:r>
            <a:r>
              <a:rPr lang="en-US" b="1" dirty="0"/>
              <a:t>transition matrix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</p:txBody>
      </p:sp>
      <p:grpSp>
        <p:nvGrpSpPr>
          <p:cNvPr id="11" name="Grupare 10">
            <a:extLst>
              <a:ext uri="{FF2B5EF4-FFF2-40B4-BE49-F238E27FC236}">
                <a16:creationId xmlns:a16="http://schemas.microsoft.com/office/drawing/2014/main" id="{EA7BBCD3-6E60-4999-BF10-28DAC017C23E}"/>
              </a:ext>
            </a:extLst>
          </p:cNvPr>
          <p:cNvGrpSpPr/>
          <p:nvPr/>
        </p:nvGrpSpPr>
        <p:grpSpPr>
          <a:xfrm>
            <a:off x="14638352" y="3486507"/>
            <a:ext cx="9358046" cy="6993924"/>
            <a:chOff x="1688894" y="4917991"/>
            <a:chExt cx="9358046" cy="6993924"/>
          </a:xfrm>
        </p:grpSpPr>
        <p:grpSp>
          <p:nvGrpSpPr>
            <p:cNvPr id="12" name="Grupare 11">
              <a:extLst>
                <a:ext uri="{FF2B5EF4-FFF2-40B4-BE49-F238E27FC236}">
                  <a16:creationId xmlns:a16="http://schemas.microsoft.com/office/drawing/2014/main" id="{47FD43A8-BB3C-4D05-B579-2B8792758E9E}"/>
                </a:ext>
              </a:extLst>
            </p:cNvPr>
            <p:cNvGrpSpPr/>
            <p:nvPr/>
          </p:nvGrpSpPr>
          <p:grpSpPr>
            <a:xfrm>
              <a:off x="3731740" y="4917991"/>
              <a:ext cx="7315200" cy="6993924"/>
              <a:chOff x="1285102" y="4917991"/>
              <a:chExt cx="7315200" cy="6993924"/>
            </a:xfrm>
          </p:grpSpPr>
          <p:grpSp>
            <p:nvGrpSpPr>
              <p:cNvPr id="17" name="Grupare 16">
                <a:extLst>
                  <a:ext uri="{FF2B5EF4-FFF2-40B4-BE49-F238E27FC236}">
                    <a16:creationId xmlns:a16="http://schemas.microsoft.com/office/drawing/2014/main" id="{8DA0B8F6-D875-4FE5-A172-08CF1641FDDF}"/>
                  </a:ext>
                </a:extLst>
              </p:cNvPr>
              <p:cNvGrpSpPr/>
              <p:nvPr/>
            </p:nvGrpSpPr>
            <p:grpSpPr>
              <a:xfrm>
                <a:off x="1285102" y="4917991"/>
                <a:ext cx="7315200" cy="6227805"/>
                <a:chOff x="6030097" y="4349579"/>
                <a:chExt cx="7315200" cy="7735330"/>
              </a:xfrm>
            </p:grpSpPr>
            <p:sp>
              <p:nvSpPr>
                <p:cNvPr id="24" name="Cub 23">
                  <a:extLst>
                    <a:ext uri="{FF2B5EF4-FFF2-40B4-BE49-F238E27FC236}">
                      <a16:creationId xmlns:a16="http://schemas.microsoft.com/office/drawing/2014/main" id="{E277D0B0-F74A-4780-A275-BCBE4553668F}"/>
                    </a:ext>
                  </a:extLst>
                </p:cNvPr>
                <p:cNvSpPr/>
                <p:nvPr/>
              </p:nvSpPr>
              <p:spPr>
                <a:xfrm flipH="1">
                  <a:off x="6030097" y="4349579"/>
                  <a:ext cx="5684109" cy="1285103"/>
                </a:xfrm>
                <a:prstGeom prst="cub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5" name="Cub 24">
                  <a:extLst>
                    <a:ext uri="{FF2B5EF4-FFF2-40B4-BE49-F238E27FC236}">
                      <a16:creationId xmlns:a16="http://schemas.microsoft.com/office/drawing/2014/main" id="{4AACDEC7-4B5E-49FF-9D5E-755A4A1F5756}"/>
                    </a:ext>
                  </a:extLst>
                </p:cNvPr>
                <p:cNvSpPr/>
                <p:nvPr/>
              </p:nvSpPr>
              <p:spPr>
                <a:xfrm flipH="1">
                  <a:off x="6351373" y="5634681"/>
                  <a:ext cx="5684109" cy="1285103"/>
                </a:xfrm>
                <a:prstGeom prst="cub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6" name="Cub 25">
                  <a:extLst>
                    <a:ext uri="{FF2B5EF4-FFF2-40B4-BE49-F238E27FC236}">
                      <a16:creationId xmlns:a16="http://schemas.microsoft.com/office/drawing/2014/main" id="{BE6F16D9-880E-4FF7-B0FC-0041CBB2C2A1}"/>
                    </a:ext>
                  </a:extLst>
                </p:cNvPr>
                <p:cNvSpPr/>
                <p:nvPr/>
              </p:nvSpPr>
              <p:spPr>
                <a:xfrm flipH="1">
                  <a:off x="6697362" y="6919783"/>
                  <a:ext cx="5684109" cy="1285103"/>
                </a:xfrm>
                <a:prstGeom prst="cub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7" name="Cub 26">
                  <a:extLst>
                    <a:ext uri="{FF2B5EF4-FFF2-40B4-BE49-F238E27FC236}">
                      <a16:creationId xmlns:a16="http://schemas.microsoft.com/office/drawing/2014/main" id="{36085F11-76E8-4C1F-A09E-B27557507BCC}"/>
                    </a:ext>
                  </a:extLst>
                </p:cNvPr>
                <p:cNvSpPr/>
                <p:nvPr/>
              </p:nvSpPr>
              <p:spPr>
                <a:xfrm flipH="1">
                  <a:off x="7018637" y="8180174"/>
                  <a:ext cx="5684109" cy="1285104"/>
                </a:xfrm>
                <a:prstGeom prst="cube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8" name="Cub 27">
                  <a:extLst>
                    <a:ext uri="{FF2B5EF4-FFF2-40B4-BE49-F238E27FC236}">
                      <a16:creationId xmlns:a16="http://schemas.microsoft.com/office/drawing/2014/main" id="{40D47B51-EEFB-4C5E-A5D9-2D57462DCEDB}"/>
                    </a:ext>
                  </a:extLst>
                </p:cNvPr>
                <p:cNvSpPr/>
                <p:nvPr/>
              </p:nvSpPr>
              <p:spPr>
                <a:xfrm flipH="1">
                  <a:off x="7339913" y="9489990"/>
                  <a:ext cx="5684109" cy="1285103"/>
                </a:xfrm>
                <a:prstGeom prst="cube">
                  <a:avLst/>
                </a:prstGeom>
                <a:solidFill>
                  <a:srgbClr val="00B050"/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" name="Cub 28">
                  <a:extLst>
                    <a:ext uri="{FF2B5EF4-FFF2-40B4-BE49-F238E27FC236}">
                      <a16:creationId xmlns:a16="http://schemas.microsoft.com/office/drawing/2014/main" id="{47A051BC-8146-44B8-A883-DE5C0B409FC6}"/>
                    </a:ext>
                  </a:extLst>
                </p:cNvPr>
                <p:cNvSpPr/>
                <p:nvPr/>
              </p:nvSpPr>
              <p:spPr>
                <a:xfrm flipH="1">
                  <a:off x="7661188" y="10799806"/>
                  <a:ext cx="5684109" cy="1285103"/>
                </a:xfrm>
                <a:prstGeom prst="cube">
                  <a:avLst/>
                </a:prstGeom>
                <a:solidFill>
                  <a:srgbClr val="00B050"/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6BB1FE82-8BBD-4EA7-8664-78D22D17B03C}"/>
                  </a:ext>
                </a:extLst>
              </p:cNvPr>
              <p:cNvSpPr/>
              <p:nvPr/>
            </p:nvSpPr>
            <p:spPr>
              <a:xfrm>
                <a:off x="1408670" y="5036995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CC13FC9A-8BDD-4130-8A85-14EA777BE2F6}"/>
                  </a:ext>
                </a:extLst>
              </p:cNvPr>
              <p:cNvSpPr/>
              <p:nvPr/>
            </p:nvSpPr>
            <p:spPr>
              <a:xfrm>
                <a:off x="2397210" y="6000822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61AFEAFF-A5FA-4A93-8908-6282B4625B34}"/>
                  </a:ext>
                </a:extLst>
              </p:cNvPr>
              <p:cNvSpPr/>
              <p:nvPr/>
            </p:nvSpPr>
            <p:spPr>
              <a:xfrm>
                <a:off x="3385751" y="6989364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F16BFE65-5088-4408-AC6A-A49AFD269A4E}"/>
                  </a:ext>
                </a:extLst>
              </p:cNvPr>
              <p:cNvSpPr/>
              <p:nvPr/>
            </p:nvSpPr>
            <p:spPr>
              <a:xfrm>
                <a:off x="4547286" y="8126185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6DC0322C-2FFE-4E24-87B3-7A8D334D9A18}"/>
                  </a:ext>
                </a:extLst>
              </p:cNvPr>
              <p:cNvSpPr/>
              <p:nvPr/>
            </p:nvSpPr>
            <p:spPr>
              <a:xfrm>
                <a:off x="5708821" y="9164153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BE65C0B-0321-4485-B050-28195E927ADA}"/>
                  </a:ext>
                </a:extLst>
              </p:cNvPr>
              <p:cNvSpPr/>
              <p:nvPr/>
            </p:nvSpPr>
            <p:spPr>
              <a:xfrm>
                <a:off x="6771502" y="10177407"/>
                <a:ext cx="1754659" cy="1734508"/>
              </a:xfrm>
              <a:prstGeom prst="arc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pic>
          <p:nvPicPr>
            <p:cNvPr id="13" name="Imagine 12">
              <a:extLst>
                <a:ext uri="{FF2B5EF4-FFF2-40B4-BE49-F238E27FC236}">
                  <a16:creationId xmlns:a16="http://schemas.microsoft.com/office/drawing/2014/main" id="{7BC73405-2556-411D-A6FD-8017C8ACD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51075">
              <a:off x="8687331" y="7450667"/>
              <a:ext cx="1123934" cy="600943"/>
            </a:xfrm>
            <a:prstGeom prst="rect">
              <a:avLst/>
            </a:prstGeom>
          </p:spPr>
        </p:pic>
        <p:sp>
          <p:nvSpPr>
            <p:cNvPr id="14" name="CasetăText 13">
              <a:extLst>
                <a:ext uri="{FF2B5EF4-FFF2-40B4-BE49-F238E27FC236}">
                  <a16:creationId xmlns:a16="http://schemas.microsoft.com/office/drawing/2014/main" id="{CAB62FC9-3F63-4964-AE28-573701E2338E}"/>
                </a:ext>
              </a:extLst>
            </p:cNvPr>
            <p:cNvSpPr txBox="1"/>
            <p:nvPr/>
          </p:nvSpPr>
          <p:spPr>
            <a:xfrm>
              <a:off x="2111283" y="6564357"/>
              <a:ext cx="1239121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PAST</a:t>
              </a:r>
            </a:p>
          </p:txBody>
        </p:sp>
        <p:sp>
          <p:nvSpPr>
            <p:cNvPr id="15" name="CasetăText 14">
              <a:extLst>
                <a:ext uri="{FF2B5EF4-FFF2-40B4-BE49-F238E27FC236}">
                  <a16:creationId xmlns:a16="http://schemas.microsoft.com/office/drawing/2014/main" id="{1057BE24-DC9B-46CA-B773-089595C2D89A}"/>
                </a:ext>
              </a:extLst>
            </p:cNvPr>
            <p:cNvSpPr txBox="1"/>
            <p:nvPr/>
          </p:nvSpPr>
          <p:spPr>
            <a:xfrm>
              <a:off x="1688894" y="8220162"/>
              <a:ext cx="2083903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PRESENT</a:t>
              </a:r>
            </a:p>
          </p:txBody>
        </p:sp>
        <p:sp>
          <p:nvSpPr>
            <p:cNvPr id="16" name="CasetăText 15">
              <a:extLst>
                <a:ext uri="{FF2B5EF4-FFF2-40B4-BE49-F238E27FC236}">
                  <a16:creationId xmlns:a16="http://schemas.microsoft.com/office/drawing/2014/main" id="{9ED2DA5D-FACA-425E-88C3-16B232A8712D}"/>
                </a:ext>
              </a:extLst>
            </p:cNvPr>
            <p:cNvSpPr txBox="1"/>
            <p:nvPr/>
          </p:nvSpPr>
          <p:spPr>
            <a:xfrm>
              <a:off x="1826750" y="9826540"/>
              <a:ext cx="180818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FUTURE</a:t>
              </a:r>
            </a:p>
          </p:txBody>
        </p:sp>
      </p:grpSp>
      <p:grpSp>
        <p:nvGrpSpPr>
          <p:cNvPr id="30" name="Grupare 29">
            <a:extLst>
              <a:ext uri="{FF2B5EF4-FFF2-40B4-BE49-F238E27FC236}">
                <a16:creationId xmlns:a16="http://schemas.microsoft.com/office/drawing/2014/main" id="{01EF5500-D210-4787-8453-A02C6421D046}"/>
              </a:ext>
            </a:extLst>
          </p:cNvPr>
          <p:cNvGrpSpPr/>
          <p:nvPr/>
        </p:nvGrpSpPr>
        <p:grpSpPr>
          <a:xfrm>
            <a:off x="4426113" y="5560186"/>
            <a:ext cx="6523278" cy="3808058"/>
            <a:chOff x="9316397" y="5328682"/>
            <a:chExt cx="6747387" cy="3938885"/>
          </a:xfrm>
        </p:grpSpPr>
        <p:sp>
          <p:nvSpPr>
            <p:cNvPr id="31" name="CasetăText 30">
              <a:extLst>
                <a:ext uri="{FF2B5EF4-FFF2-40B4-BE49-F238E27FC236}">
                  <a16:creationId xmlns:a16="http://schemas.microsoft.com/office/drawing/2014/main" id="{806D1837-AEF6-4C67-90B2-579BDAE28E7E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H</a:t>
              </a:r>
            </a:p>
          </p:txBody>
        </p:sp>
        <p:sp>
          <p:nvSpPr>
            <p:cNvPr id="32" name="CasetăText 31">
              <a:extLst>
                <a:ext uri="{FF2B5EF4-FFF2-40B4-BE49-F238E27FC236}">
                  <a16:creationId xmlns:a16="http://schemas.microsoft.com/office/drawing/2014/main" id="{AE1F3619-8D00-429C-AF64-AE0F40029B8C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T</a:t>
              </a:r>
            </a:p>
          </p:txBody>
        </p:sp>
        <p:sp>
          <p:nvSpPr>
            <p:cNvPr id="33" name="Formă liberă: formă 32">
              <a:extLst>
                <a:ext uri="{FF2B5EF4-FFF2-40B4-BE49-F238E27FC236}">
                  <a16:creationId xmlns:a16="http://schemas.microsoft.com/office/drawing/2014/main" id="{C6D45D5C-EB71-47D1-81DA-82D2DEB8DE5A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4" name="Formă liberă: formă 33">
              <a:extLst>
                <a:ext uri="{FF2B5EF4-FFF2-40B4-BE49-F238E27FC236}">
                  <a16:creationId xmlns:a16="http://schemas.microsoft.com/office/drawing/2014/main" id="{6EE2F54E-BF31-41EA-BDAC-660ABD4455BD}"/>
                </a:ext>
              </a:extLst>
            </p:cNvPr>
            <p:cNvSpPr/>
            <p:nvPr/>
          </p:nvSpPr>
          <p:spPr>
            <a:xfrm rot="18935626" flipH="1" flipV="1">
              <a:off x="11749962" y="5850571"/>
              <a:ext cx="1833337" cy="1768514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3875542-5D38-4665-A1D4-BFED845D01CF}"/>
                </a:ext>
              </a:extLst>
            </p:cNvPr>
            <p:cNvSpPr/>
            <p:nvPr/>
          </p:nvSpPr>
          <p:spPr>
            <a:xfrm>
              <a:off x="14284411" y="6870356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4E9D6CB9-C825-4F2C-93CB-BEB710F9D00F}"/>
                </a:ext>
              </a:extLst>
            </p:cNvPr>
            <p:cNvSpPr/>
            <p:nvPr/>
          </p:nvSpPr>
          <p:spPr>
            <a:xfrm rot="10800000">
              <a:off x="10033686" y="6895070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7" name="CasetăText 36">
              <a:extLst>
                <a:ext uri="{FF2B5EF4-FFF2-40B4-BE49-F238E27FC236}">
                  <a16:creationId xmlns:a16="http://schemas.microsoft.com/office/drawing/2014/main" id="{6089EECB-6AD3-475A-ABE2-E20BC2CA16CA}"/>
                </a:ext>
              </a:extLst>
            </p:cNvPr>
            <p:cNvSpPr txBox="1"/>
            <p:nvPr/>
          </p:nvSpPr>
          <p:spPr>
            <a:xfrm>
              <a:off x="12257305" y="532868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38" name="CasetăText 37">
              <a:extLst>
                <a:ext uri="{FF2B5EF4-FFF2-40B4-BE49-F238E27FC236}">
                  <a16:creationId xmlns:a16="http://schemas.microsoft.com/office/drawing/2014/main" id="{12E7B534-1C1A-4607-A5BB-F12399EDD490}"/>
                </a:ext>
              </a:extLst>
            </p:cNvPr>
            <p:cNvSpPr txBox="1"/>
            <p:nvPr/>
          </p:nvSpPr>
          <p:spPr>
            <a:xfrm>
              <a:off x="12257305" y="8566152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0.9</a:t>
              </a:r>
            </a:p>
          </p:txBody>
        </p:sp>
        <p:sp>
          <p:nvSpPr>
            <p:cNvPr id="39" name="CasetăText 38">
              <a:extLst>
                <a:ext uri="{FF2B5EF4-FFF2-40B4-BE49-F238E27FC236}">
                  <a16:creationId xmlns:a16="http://schemas.microsoft.com/office/drawing/2014/main" id="{48D0153E-C637-4765-8AE5-4B60D9ADA725}"/>
                </a:ext>
              </a:extLst>
            </p:cNvPr>
            <p:cNvSpPr txBox="1"/>
            <p:nvPr/>
          </p:nvSpPr>
          <p:spPr>
            <a:xfrm>
              <a:off x="15247640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  <p:sp>
          <p:nvSpPr>
            <p:cNvPr id="40" name="CasetăText 39">
              <a:extLst>
                <a:ext uri="{FF2B5EF4-FFF2-40B4-BE49-F238E27FC236}">
                  <a16:creationId xmlns:a16="http://schemas.microsoft.com/office/drawing/2014/main" id="{26FB180C-0D91-42DE-B095-002F2B6E531E}"/>
                </a:ext>
              </a:extLst>
            </p:cNvPr>
            <p:cNvSpPr txBox="1"/>
            <p:nvPr/>
          </p:nvSpPr>
          <p:spPr>
            <a:xfrm>
              <a:off x="9316397" y="6959774"/>
              <a:ext cx="816144" cy="70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0.1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tăText 40">
                <a:extLst>
                  <a:ext uri="{FF2B5EF4-FFF2-40B4-BE49-F238E27FC236}">
                    <a16:creationId xmlns:a16="http://schemas.microsoft.com/office/drawing/2014/main" id="{FAF52854-D755-4799-B794-651552CE3348}"/>
                  </a:ext>
                </a:extLst>
              </p:cNvPr>
              <p:cNvSpPr txBox="1"/>
              <p:nvPr/>
            </p:nvSpPr>
            <p:spPr>
              <a:xfrm>
                <a:off x="1945135" y="11879135"/>
                <a:ext cx="3182090" cy="9796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𝑄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</m:t>
                                </m:r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.9</m:t>
                                </m:r>
                              </m:e>
                              <m:e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kumimoji="0" lang="en-US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Helvetica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41" name="CasetăText 40">
                <a:extLst>
                  <a:ext uri="{FF2B5EF4-FFF2-40B4-BE49-F238E27FC236}">
                    <a16:creationId xmlns:a16="http://schemas.microsoft.com/office/drawing/2014/main" id="{FAF52854-D755-4799-B794-651552CE3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135" y="11879135"/>
                <a:ext cx="3182090" cy="979692"/>
              </a:xfrm>
              <a:prstGeom prst="rect">
                <a:avLst/>
              </a:prstGeom>
              <a:blipFill>
                <a:blip r:embed="rId5"/>
                <a:stretch>
                  <a:fillRect b="-6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tăText 41">
                <a:extLst>
                  <a:ext uri="{FF2B5EF4-FFF2-40B4-BE49-F238E27FC236}">
                    <a16:creationId xmlns:a16="http://schemas.microsoft.com/office/drawing/2014/main" id="{BAAC04FE-18A5-46B9-87E8-DF634E8701F4}"/>
                  </a:ext>
                </a:extLst>
              </p:cNvPr>
              <p:cNvSpPr txBox="1"/>
              <p:nvPr/>
            </p:nvSpPr>
            <p:spPr>
              <a:xfrm>
                <a:off x="7626019" y="12301834"/>
                <a:ext cx="350931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asetăText 41">
                <a:extLst>
                  <a:ext uri="{FF2B5EF4-FFF2-40B4-BE49-F238E27FC236}">
                    <a16:creationId xmlns:a16="http://schemas.microsoft.com/office/drawing/2014/main" id="{BAAC04FE-18A5-46B9-87E8-DF634E87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019" y="12301834"/>
                <a:ext cx="350931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tăText 1">
            <a:extLst>
              <a:ext uri="{FF2B5EF4-FFF2-40B4-BE49-F238E27FC236}">
                <a16:creationId xmlns:a16="http://schemas.microsoft.com/office/drawing/2014/main" id="{C749DF55-0860-4D9B-85AD-B6D972316109}"/>
              </a:ext>
            </a:extLst>
          </p:cNvPr>
          <p:cNvSpPr txBox="1"/>
          <p:nvPr/>
        </p:nvSpPr>
        <p:spPr>
          <a:xfrm>
            <a:off x="1968993" y="11075524"/>
            <a:ext cx="303608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transition matrix</a:t>
            </a:r>
          </a:p>
        </p:txBody>
      </p:sp>
      <p:sp>
        <p:nvSpPr>
          <p:cNvPr id="45" name="CasetăText 44">
            <a:extLst>
              <a:ext uri="{FF2B5EF4-FFF2-40B4-BE49-F238E27FC236}">
                <a16:creationId xmlns:a16="http://schemas.microsoft.com/office/drawing/2014/main" id="{B02FF2F2-BE61-4487-BBF9-F5828D3F1D96}"/>
              </a:ext>
            </a:extLst>
          </p:cNvPr>
          <p:cNvSpPr txBox="1"/>
          <p:nvPr/>
        </p:nvSpPr>
        <p:spPr>
          <a:xfrm>
            <a:off x="6860016" y="11753328"/>
            <a:ext cx="499495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probability vector evolution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94114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eptunghi 47">
            <a:extLst>
              <a:ext uri="{FF2B5EF4-FFF2-40B4-BE49-F238E27FC236}">
                <a16:creationId xmlns:a16="http://schemas.microsoft.com/office/drawing/2014/main" id="{2AFE9F04-E59E-41B4-B6F2-085E88EBEE9B}"/>
              </a:ext>
            </a:extLst>
          </p:cNvPr>
          <p:cNvSpPr/>
          <p:nvPr/>
        </p:nvSpPr>
        <p:spPr>
          <a:xfrm>
            <a:off x="13230145" y="7761841"/>
            <a:ext cx="2607734" cy="229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Dreptunghi 46">
            <a:extLst>
              <a:ext uri="{FF2B5EF4-FFF2-40B4-BE49-F238E27FC236}">
                <a16:creationId xmlns:a16="http://schemas.microsoft.com/office/drawing/2014/main" id="{94215DCA-3010-4743-AE35-32107C5CB502}"/>
              </a:ext>
            </a:extLst>
          </p:cNvPr>
          <p:cNvSpPr/>
          <p:nvPr/>
        </p:nvSpPr>
        <p:spPr>
          <a:xfrm>
            <a:off x="16013722" y="5565069"/>
            <a:ext cx="6176211" cy="149548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" name="Quantum mechanics…">
            <a:extLst>
              <a:ext uri="{FF2B5EF4-FFF2-40B4-BE49-F238E27FC236}">
                <a16:creationId xmlns:a16="http://schemas.microsoft.com/office/drawing/2014/main" id="{5BC8F30A-369F-48CE-A842-8EA78CE6E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12852400" cy="9842500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598840" indent="-598840" defTabSz="796885">
              <a:defRPr sz="4850"/>
            </a:pPr>
            <a:endParaRPr lang="en-US" dirty="0"/>
          </a:p>
          <a:p>
            <a:pPr marL="0" indent="0" defTabSz="796885">
              <a:buNone/>
              <a:defRPr sz="4850"/>
            </a:pPr>
            <a:r>
              <a:rPr lang="en-US" dirty="0"/>
              <a:t>Stationarity (</a:t>
            </a:r>
            <a:r>
              <a:rPr lang="en-US" u="sng" dirty="0"/>
              <a:t>equilibrium</a:t>
            </a:r>
            <a:r>
              <a:rPr lang="en-US" dirty="0"/>
              <a:t>):</a:t>
            </a:r>
          </a:p>
          <a:p>
            <a:pPr marL="598840" indent="-598840" defTabSz="796885">
              <a:defRPr sz="4850"/>
            </a:pPr>
            <a:endParaRPr lang="en-US" dirty="0"/>
          </a:p>
          <a:p>
            <a:pPr marL="598840" indent="-598840" defTabSz="796885">
              <a:defRPr sz="4850"/>
            </a:pPr>
            <a:endParaRPr lang="en-US" dirty="0"/>
          </a:p>
          <a:p>
            <a:pPr marL="1043340" lvl="1" indent="-598840" defTabSz="796885">
              <a:defRPr sz="4850"/>
            </a:pPr>
            <a:r>
              <a:rPr lang="en-US" b="1" dirty="0">
                <a:solidFill>
                  <a:srgbClr val="C00000"/>
                </a:solidFill>
              </a:rPr>
              <a:t>Irreducibility</a:t>
            </a:r>
            <a:r>
              <a:rPr lang="en-US" dirty="0"/>
              <a:t> </a:t>
            </a:r>
          </a:p>
          <a:p>
            <a:pPr marL="0" indent="0" defTabSz="796885">
              <a:buNone/>
              <a:defRPr sz="4850"/>
            </a:pPr>
            <a:r>
              <a:rPr lang="en-US" sz="2000" dirty="0"/>
              <a:t>		for any two states A, B, if we start in A, we will eventually get to B</a:t>
            </a:r>
          </a:p>
          <a:p>
            <a:pPr marL="0" indent="0" defTabSz="796885">
              <a:buNone/>
              <a:defRPr sz="4850"/>
            </a:pPr>
            <a:endParaRPr lang="en-US" dirty="0"/>
          </a:p>
          <a:p>
            <a:pPr marL="0" indent="0" defTabSz="796885">
              <a:buNone/>
              <a:defRPr sz="4850"/>
            </a:pPr>
            <a:endParaRPr lang="en-US" dirty="0"/>
          </a:p>
          <a:p>
            <a:pPr marL="1043340" lvl="1" indent="-598840" defTabSz="796885">
              <a:defRPr sz="4850"/>
            </a:pPr>
            <a:r>
              <a:rPr lang="en-US" b="1" dirty="0">
                <a:solidFill>
                  <a:srgbClr val="0070C0"/>
                </a:solidFill>
              </a:rPr>
              <a:t>Aperiodicity</a:t>
            </a:r>
          </a:p>
          <a:p>
            <a:pPr marL="0" indent="0" defTabSz="796885">
              <a:buNone/>
              <a:defRPr sz="4850"/>
            </a:pPr>
            <a:r>
              <a:rPr lang="en-US" sz="2200" dirty="0"/>
              <a:t>		states are reached at integer multiples</a:t>
            </a:r>
          </a:p>
          <a:p>
            <a:pPr marL="0" indent="0" defTabSz="796885">
              <a:buNone/>
              <a:defRPr sz="4850"/>
            </a:pPr>
            <a:endParaRPr lang="en-US" u="sng" dirty="0"/>
          </a:p>
          <a:p>
            <a:pPr marL="598840" indent="-598840" defTabSz="796885">
              <a:defRPr sz="4850"/>
            </a:pPr>
            <a:endParaRPr lang="en-US" b="1" u="sng" dirty="0"/>
          </a:p>
          <a:p>
            <a:pPr marL="1043340" lvl="1" indent="-598840" defTabSz="796885">
              <a:defRPr sz="4850"/>
            </a:pPr>
            <a:r>
              <a:rPr lang="en-US" b="1" u="sng" dirty="0"/>
              <a:t>Reversibility </a:t>
            </a:r>
            <a:r>
              <a:rPr lang="en-US" dirty="0"/>
              <a:t>guarantees convergence to a stationarity distribution (detailed balance condition)</a:t>
            </a:r>
          </a:p>
        </p:txBody>
      </p:sp>
      <p:sp>
        <p:nvSpPr>
          <p:cNvPr id="137" name="Molecular Mechanics Potential Ener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defRPr sz="9856"/>
            </a:lvl1pPr>
          </a:lstStyle>
          <a:p>
            <a:r>
              <a:rPr lang="en-US" dirty="0"/>
              <a:t>Markov Chains Properties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3855" y="1320482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setăText 95">
                <a:extLst>
                  <a:ext uri="{FF2B5EF4-FFF2-40B4-BE49-F238E27FC236}">
                    <a16:creationId xmlns:a16="http://schemas.microsoft.com/office/drawing/2014/main" id="{9135B920-A070-41EB-85A6-17EAF6A3BF2D}"/>
                  </a:ext>
                </a:extLst>
              </p:cNvPr>
              <p:cNvSpPr txBox="1"/>
              <p:nvPr/>
            </p:nvSpPr>
            <p:spPr>
              <a:xfrm>
                <a:off x="7479711" y="3939815"/>
                <a:ext cx="294889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rial Narrow" panose="020B0606020202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CasetăText 95">
                <a:extLst>
                  <a:ext uri="{FF2B5EF4-FFF2-40B4-BE49-F238E27FC236}">
                    <a16:creationId xmlns:a16="http://schemas.microsoft.com/office/drawing/2014/main" id="{9135B920-A070-41EB-85A6-17EAF6A3B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711" y="3939815"/>
                <a:ext cx="294889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are 1">
            <a:extLst>
              <a:ext uri="{FF2B5EF4-FFF2-40B4-BE49-F238E27FC236}">
                <a16:creationId xmlns:a16="http://schemas.microsoft.com/office/drawing/2014/main" id="{EE0EF2EE-4455-4A46-9D2A-193069DC8936}"/>
              </a:ext>
            </a:extLst>
          </p:cNvPr>
          <p:cNvGrpSpPr/>
          <p:nvPr/>
        </p:nvGrpSpPr>
        <p:grpSpPr>
          <a:xfrm>
            <a:off x="16179652" y="5603756"/>
            <a:ext cx="5864650" cy="1334883"/>
            <a:chOff x="16272204" y="8268290"/>
            <a:chExt cx="5864650" cy="1334883"/>
          </a:xfrm>
        </p:grpSpPr>
        <p:grpSp>
          <p:nvGrpSpPr>
            <p:cNvPr id="39" name="Grupare 38">
              <a:extLst>
                <a:ext uri="{FF2B5EF4-FFF2-40B4-BE49-F238E27FC236}">
                  <a16:creationId xmlns:a16="http://schemas.microsoft.com/office/drawing/2014/main" id="{3F93AE3A-A733-411F-9B75-9B51CEE68928}"/>
                </a:ext>
              </a:extLst>
            </p:cNvPr>
            <p:cNvGrpSpPr/>
            <p:nvPr/>
          </p:nvGrpSpPr>
          <p:grpSpPr>
            <a:xfrm>
              <a:off x="16272204" y="8268290"/>
              <a:ext cx="2399555" cy="1334883"/>
              <a:chOff x="10033686" y="5850571"/>
              <a:chExt cx="5239265" cy="2914626"/>
            </a:xfrm>
          </p:grpSpPr>
          <p:sp>
            <p:nvSpPr>
              <p:cNvPr id="40" name="CasetăText 39">
                <a:extLst>
                  <a:ext uri="{FF2B5EF4-FFF2-40B4-BE49-F238E27FC236}">
                    <a16:creationId xmlns:a16="http://schemas.microsoft.com/office/drawing/2014/main" id="{BD561659-2E5B-4463-BBD6-CD3C6251B337}"/>
                  </a:ext>
                </a:extLst>
              </p:cNvPr>
              <p:cNvSpPr txBox="1"/>
              <p:nvPr/>
            </p:nvSpPr>
            <p:spPr>
              <a:xfrm>
                <a:off x="10725067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A</a:t>
                </a:r>
              </a:p>
            </p:txBody>
          </p:sp>
          <p:sp>
            <p:nvSpPr>
              <p:cNvPr id="41" name="CasetăText 40">
                <a:extLst>
                  <a:ext uri="{FF2B5EF4-FFF2-40B4-BE49-F238E27FC236}">
                    <a16:creationId xmlns:a16="http://schemas.microsoft.com/office/drawing/2014/main" id="{9CD3324C-D636-4014-BD36-2E68A31C4D38}"/>
                  </a:ext>
                </a:extLst>
              </p:cNvPr>
              <p:cNvSpPr txBox="1"/>
              <p:nvPr/>
            </p:nvSpPr>
            <p:spPr>
              <a:xfrm>
                <a:off x="13295272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B</a:t>
                </a:r>
              </a:p>
            </p:txBody>
          </p:sp>
          <p:sp>
            <p:nvSpPr>
              <p:cNvPr id="42" name="Formă liberă: formă 41">
                <a:extLst>
                  <a:ext uri="{FF2B5EF4-FFF2-40B4-BE49-F238E27FC236}">
                    <a16:creationId xmlns:a16="http://schemas.microsoft.com/office/drawing/2014/main" id="{73135198-B727-42B7-8BC4-BAAC37683C90}"/>
                  </a:ext>
                </a:extLst>
              </p:cNvPr>
              <p:cNvSpPr/>
              <p:nvPr/>
            </p:nvSpPr>
            <p:spPr>
              <a:xfrm rot="18935626">
                <a:off x="11742664" y="7002028"/>
                <a:ext cx="1870732" cy="1763169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3" name="Formă liberă: formă 42">
                <a:extLst>
                  <a:ext uri="{FF2B5EF4-FFF2-40B4-BE49-F238E27FC236}">
                    <a16:creationId xmlns:a16="http://schemas.microsoft.com/office/drawing/2014/main" id="{92A3582F-FE7F-4305-AABF-26A3C1CFB945}"/>
                  </a:ext>
                </a:extLst>
              </p:cNvPr>
              <p:cNvSpPr/>
              <p:nvPr/>
            </p:nvSpPr>
            <p:spPr>
              <a:xfrm rot="18935626" flipH="1" flipV="1">
                <a:off x="11749962" y="5850571"/>
                <a:ext cx="1833337" cy="1768514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ACD1DA8-4B8C-4266-8208-B0EC12CF2677}"/>
                  </a:ext>
                </a:extLst>
              </p:cNvPr>
              <p:cNvSpPr/>
              <p:nvPr/>
            </p:nvSpPr>
            <p:spPr>
              <a:xfrm>
                <a:off x="14284411" y="6870356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88B3B1C-1D65-458A-830C-A5F9E282B88E}"/>
                  </a:ext>
                </a:extLst>
              </p:cNvPr>
              <p:cNvSpPr/>
              <p:nvPr/>
            </p:nvSpPr>
            <p:spPr>
              <a:xfrm rot="10800000">
                <a:off x="10033686" y="6895070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grpSp>
          <p:nvGrpSpPr>
            <p:cNvPr id="50" name="Grupare 49">
              <a:extLst>
                <a:ext uri="{FF2B5EF4-FFF2-40B4-BE49-F238E27FC236}">
                  <a16:creationId xmlns:a16="http://schemas.microsoft.com/office/drawing/2014/main" id="{0DC364E8-2ED7-4D1B-81EA-BA14CB64C51C}"/>
                </a:ext>
              </a:extLst>
            </p:cNvPr>
            <p:cNvGrpSpPr/>
            <p:nvPr/>
          </p:nvGrpSpPr>
          <p:grpSpPr>
            <a:xfrm>
              <a:off x="19737299" y="8268290"/>
              <a:ext cx="2399555" cy="1334883"/>
              <a:chOff x="10033686" y="5850571"/>
              <a:chExt cx="5239265" cy="2914626"/>
            </a:xfrm>
          </p:grpSpPr>
          <p:sp>
            <p:nvSpPr>
              <p:cNvPr id="51" name="CasetăText 50">
                <a:extLst>
                  <a:ext uri="{FF2B5EF4-FFF2-40B4-BE49-F238E27FC236}">
                    <a16:creationId xmlns:a16="http://schemas.microsoft.com/office/drawing/2014/main" id="{CE04F64E-F3A9-460A-8E1D-6C1B30BC8C3E}"/>
                  </a:ext>
                </a:extLst>
              </p:cNvPr>
              <p:cNvSpPr txBox="1"/>
              <p:nvPr/>
            </p:nvSpPr>
            <p:spPr>
              <a:xfrm>
                <a:off x="10725067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C</a:t>
                </a:r>
              </a:p>
            </p:txBody>
          </p:sp>
          <p:sp>
            <p:nvSpPr>
              <p:cNvPr id="52" name="CasetăText 51">
                <a:extLst>
                  <a:ext uri="{FF2B5EF4-FFF2-40B4-BE49-F238E27FC236}">
                    <a16:creationId xmlns:a16="http://schemas.microsoft.com/office/drawing/2014/main" id="{747E745F-DF42-4219-B74B-1A88C73265D0}"/>
                  </a:ext>
                </a:extLst>
              </p:cNvPr>
              <p:cNvSpPr txBox="1"/>
              <p:nvPr/>
            </p:nvSpPr>
            <p:spPr>
              <a:xfrm>
                <a:off x="13295272" y="6762066"/>
                <a:ext cx="1236274" cy="1096832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  <p:sp>
            <p:nvSpPr>
              <p:cNvPr id="53" name="Formă liberă: formă 52">
                <a:extLst>
                  <a:ext uri="{FF2B5EF4-FFF2-40B4-BE49-F238E27FC236}">
                    <a16:creationId xmlns:a16="http://schemas.microsoft.com/office/drawing/2014/main" id="{24EE4EA0-139F-43E8-A971-C6A6BD39B1CC}"/>
                  </a:ext>
                </a:extLst>
              </p:cNvPr>
              <p:cNvSpPr/>
              <p:nvPr/>
            </p:nvSpPr>
            <p:spPr>
              <a:xfrm rot="18935626">
                <a:off x="11742664" y="7002028"/>
                <a:ext cx="1870732" cy="1763169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4" name="Formă liberă: formă 53">
                <a:extLst>
                  <a:ext uri="{FF2B5EF4-FFF2-40B4-BE49-F238E27FC236}">
                    <a16:creationId xmlns:a16="http://schemas.microsoft.com/office/drawing/2014/main" id="{27103BED-B888-499A-990D-1CCA5E5709CA}"/>
                  </a:ext>
                </a:extLst>
              </p:cNvPr>
              <p:cNvSpPr/>
              <p:nvPr/>
            </p:nvSpPr>
            <p:spPr>
              <a:xfrm rot="18935626" flipH="1" flipV="1">
                <a:off x="11749962" y="5850571"/>
                <a:ext cx="1833337" cy="1768514"/>
              </a:xfrm>
              <a:custGeom>
                <a:avLst/>
                <a:gdLst>
                  <a:gd name="connsiteX0" fmla="*/ 0 w 2248930"/>
                  <a:gd name="connsiteY0" fmla="*/ 0 h 1932410"/>
                  <a:gd name="connsiteX1" fmla="*/ 469557 w 2248930"/>
                  <a:gd name="connsiteY1" fmla="*/ 1631092 h 1932410"/>
                  <a:gd name="connsiteX2" fmla="*/ 2248930 w 2248930"/>
                  <a:gd name="connsiteY2" fmla="*/ 1927654 h 193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8930" h="1932410">
                    <a:moveTo>
                      <a:pt x="0" y="0"/>
                    </a:moveTo>
                    <a:cubicBezTo>
                      <a:pt x="47367" y="654908"/>
                      <a:pt x="94735" y="1309816"/>
                      <a:pt x="469557" y="1631092"/>
                    </a:cubicBezTo>
                    <a:cubicBezTo>
                      <a:pt x="844379" y="1952368"/>
                      <a:pt x="1546654" y="1940011"/>
                      <a:pt x="2248930" y="1927654"/>
                    </a:cubicBez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D2C95ADE-CA5D-4869-AD20-20FFE57CA0C9}"/>
                  </a:ext>
                </a:extLst>
              </p:cNvPr>
              <p:cNvSpPr/>
              <p:nvPr/>
            </p:nvSpPr>
            <p:spPr>
              <a:xfrm>
                <a:off x="14284411" y="6870356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C94A5B06-3853-4470-BDB1-8BE904F469D9}"/>
                  </a:ext>
                </a:extLst>
              </p:cNvPr>
              <p:cNvSpPr/>
              <p:nvPr/>
            </p:nvSpPr>
            <p:spPr>
              <a:xfrm rot="10800000">
                <a:off x="10033686" y="6895070"/>
                <a:ext cx="988540" cy="963827"/>
              </a:xfrm>
              <a:prstGeom prst="arc">
                <a:avLst>
                  <a:gd name="adj1" fmla="val 14431137"/>
                  <a:gd name="adj2" fmla="val 7028560"/>
                </a:avLst>
              </a:prstGeom>
              <a:noFill/>
              <a:ln w="57150" cap="flat">
                <a:solidFill>
                  <a:schemeClr val="tx1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  <p:sp>
        <p:nvSpPr>
          <p:cNvPr id="3" name="Dreptunghi 2">
            <a:extLst>
              <a:ext uri="{FF2B5EF4-FFF2-40B4-BE49-F238E27FC236}">
                <a16:creationId xmlns:a16="http://schemas.microsoft.com/office/drawing/2014/main" id="{61487CBD-8F18-4C06-8062-53B48E887755}"/>
              </a:ext>
            </a:extLst>
          </p:cNvPr>
          <p:cNvSpPr/>
          <p:nvPr/>
        </p:nvSpPr>
        <p:spPr>
          <a:xfrm>
            <a:off x="13153292" y="5574324"/>
            <a:ext cx="2750603" cy="1479883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8" name="Grupare 67">
            <a:extLst>
              <a:ext uri="{FF2B5EF4-FFF2-40B4-BE49-F238E27FC236}">
                <a16:creationId xmlns:a16="http://schemas.microsoft.com/office/drawing/2014/main" id="{FEDF73F2-BC57-45F8-8F66-2D5C479708D9}"/>
              </a:ext>
            </a:extLst>
          </p:cNvPr>
          <p:cNvGrpSpPr/>
          <p:nvPr/>
        </p:nvGrpSpPr>
        <p:grpSpPr>
          <a:xfrm>
            <a:off x="13382772" y="6018442"/>
            <a:ext cx="2399555" cy="917423"/>
            <a:chOff x="10033686" y="6762066"/>
            <a:chExt cx="5239265" cy="2003131"/>
          </a:xfrm>
        </p:grpSpPr>
        <p:sp>
          <p:nvSpPr>
            <p:cNvPr id="69" name="CasetăText 68">
              <a:extLst>
                <a:ext uri="{FF2B5EF4-FFF2-40B4-BE49-F238E27FC236}">
                  <a16:creationId xmlns:a16="http://schemas.microsoft.com/office/drawing/2014/main" id="{0CB7491C-F335-4AF9-ADAD-B09F562F2673}"/>
                </a:ext>
              </a:extLst>
            </p:cNvPr>
            <p:cNvSpPr txBox="1"/>
            <p:nvPr/>
          </p:nvSpPr>
          <p:spPr>
            <a:xfrm>
              <a:off x="10725067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A</a:t>
              </a:r>
            </a:p>
          </p:txBody>
        </p:sp>
        <p:sp>
          <p:nvSpPr>
            <p:cNvPr id="70" name="CasetăText 69">
              <a:extLst>
                <a:ext uri="{FF2B5EF4-FFF2-40B4-BE49-F238E27FC236}">
                  <a16:creationId xmlns:a16="http://schemas.microsoft.com/office/drawing/2014/main" id="{FE665A41-C2A9-4F4D-A7EB-0AAFAFACE356}"/>
                </a:ext>
              </a:extLst>
            </p:cNvPr>
            <p:cNvSpPr txBox="1"/>
            <p:nvPr/>
          </p:nvSpPr>
          <p:spPr>
            <a:xfrm>
              <a:off x="13295272" y="6762066"/>
              <a:ext cx="1236274" cy="109683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B</a:t>
              </a:r>
            </a:p>
          </p:txBody>
        </p:sp>
        <p:sp>
          <p:nvSpPr>
            <p:cNvPr id="71" name="Formă liberă: formă 70">
              <a:extLst>
                <a:ext uri="{FF2B5EF4-FFF2-40B4-BE49-F238E27FC236}">
                  <a16:creationId xmlns:a16="http://schemas.microsoft.com/office/drawing/2014/main" id="{C17FD34A-02F2-4558-BE85-BA51CBD5CBE9}"/>
                </a:ext>
              </a:extLst>
            </p:cNvPr>
            <p:cNvSpPr/>
            <p:nvPr/>
          </p:nvSpPr>
          <p:spPr>
            <a:xfrm rot="18935626">
              <a:off x="11742664" y="7002028"/>
              <a:ext cx="1870732" cy="1763169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BDE6C4C1-9BEF-42CB-9B02-F040B632E11B}"/>
                </a:ext>
              </a:extLst>
            </p:cNvPr>
            <p:cNvSpPr/>
            <p:nvPr/>
          </p:nvSpPr>
          <p:spPr>
            <a:xfrm>
              <a:off x="14284411" y="6870356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B24732F6-D390-4E5E-BF1A-18CD425BE8C0}"/>
                </a:ext>
              </a:extLst>
            </p:cNvPr>
            <p:cNvSpPr/>
            <p:nvPr/>
          </p:nvSpPr>
          <p:spPr>
            <a:xfrm rot="10800000">
              <a:off x="10033686" y="6895070"/>
              <a:ext cx="988540" cy="963827"/>
            </a:xfrm>
            <a:prstGeom prst="arc">
              <a:avLst>
                <a:gd name="adj1" fmla="val 14431137"/>
                <a:gd name="adj2" fmla="val 7028560"/>
              </a:avLst>
            </a:prstGeom>
            <a:noFill/>
            <a:ln w="57150" cap="flat">
              <a:solidFill>
                <a:schemeClr val="tx1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tăText 75">
                <a:extLst>
                  <a:ext uri="{FF2B5EF4-FFF2-40B4-BE49-F238E27FC236}">
                    <a16:creationId xmlns:a16="http://schemas.microsoft.com/office/drawing/2014/main" id="{ACC1424B-19A1-4E64-B39F-3E0133F38211}"/>
                  </a:ext>
                </a:extLst>
              </p:cNvPr>
              <p:cNvSpPr txBox="1"/>
              <p:nvPr/>
            </p:nvSpPr>
            <p:spPr>
              <a:xfrm>
                <a:off x="13509935" y="10725864"/>
                <a:ext cx="58018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76" name="CasetăText 75">
                <a:extLst>
                  <a:ext uri="{FF2B5EF4-FFF2-40B4-BE49-F238E27FC236}">
                    <a16:creationId xmlns:a16="http://schemas.microsoft.com/office/drawing/2014/main" id="{ACC1424B-19A1-4E64-B39F-3E0133F38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9935" y="10725864"/>
                <a:ext cx="580184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are 3">
            <a:extLst>
              <a:ext uri="{FF2B5EF4-FFF2-40B4-BE49-F238E27FC236}">
                <a16:creationId xmlns:a16="http://schemas.microsoft.com/office/drawing/2014/main" id="{90E0269B-F985-46A2-8160-0ACD0D576179}"/>
              </a:ext>
            </a:extLst>
          </p:cNvPr>
          <p:cNvGrpSpPr/>
          <p:nvPr/>
        </p:nvGrpSpPr>
        <p:grpSpPr>
          <a:xfrm>
            <a:off x="13467121" y="7817532"/>
            <a:ext cx="2010738" cy="2165572"/>
            <a:chOff x="17652259" y="6920717"/>
            <a:chExt cx="2010738" cy="2165572"/>
          </a:xfrm>
        </p:grpSpPr>
        <p:sp>
          <p:nvSpPr>
            <p:cNvPr id="62" name="CasetăText 61">
              <a:extLst>
                <a:ext uri="{FF2B5EF4-FFF2-40B4-BE49-F238E27FC236}">
                  <a16:creationId xmlns:a16="http://schemas.microsoft.com/office/drawing/2014/main" id="{6298B6F3-1EC2-4BE8-B349-81F0D4CE8D06}"/>
                </a:ext>
              </a:extLst>
            </p:cNvPr>
            <p:cNvSpPr txBox="1"/>
            <p:nvPr/>
          </p:nvSpPr>
          <p:spPr>
            <a:xfrm>
              <a:off x="17652259" y="7546453"/>
              <a:ext cx="566207" cy="50234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A</a:t>
              </a:r>
            </a:p>
          </p:txBody>
        </p:sp>
        <p:sp>
          <p:nvSpPr>
            <p:cNvPr id="63" name="CasetăText 62">
              <a:extLst>
                <a:ext uri="{FF2B5EF4-FFF2-40B4-BE49-F238E27FC236}">
                  <a16:creationId xmlns:a16="http://schemas.microsoft.com/office/drawing/2014/main" id="{A4CC7161-71CE-416E-9269-D1A5237ECBF6}"/>
                </a:ext>
              </a:extLst>
            </p:cNvPr>
            <p:cNvSpPr txBox="1"/>
            <p:nvPr/>
          </p:nvSpPr>
          <p:spPr>
            <a:xfrm>
              <a:off x="18917322" y="7159592"/>
              <a:ext cx="566207" cy="50234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</a:p>
          </p:txBody>
        </p:sp>
        <p:sp>
          <p:nvSpPr>
            <p:cNvPr id="64" name="Formă liberă: formă 63">
              <a:extLst>
                <a:ext uri="{FF2B5EF4-FFF2-40B4-BE49-F238E27FC236}">
                  <a16:creationId xmlns:a16="http://schemas.microsoft.com/office/drawing/2014/main" id="{28A5D624-312A-4AE0-B817-AC88AA8E55EB}"/>
                </a:ext>
              </a:extLst>
            </p:cNvPr>
            <p:cNvSpPr/>
            <p:nvPr/>
          </p:nvSpPr>
          <p:spPr>
            <a:xfrm rot="21302214">
              <a:off x="17854117" y="8050795"/>
              <a:ext cx="682339" cy="790094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65" name="Formă liberă: formă 64">
              <a:extLst>
                <a:ext uri="{FF2B5EF4-FFF2-40B4-BE49-F238E27FC236}">
                  <a16:creationId xmlns:a16="http://schemas.microsoft.com/office/drawing/2014/main" id="{267BD4E8-F125-4906-9EBF-F7950A7EAF28}"/>
                </a:ext>
              </a:extLst>
            </p:cNvPr>
            <p:cNvSpPr/>
            <p:nvPr/>
          </p:nvSpPr>
          <p:spPr>
            <a:xfrm rot="17597648" flipH="1" flipV="1">
              <a:off x="18104070" y="6935562"/>
              <a:ext cx="839659" cy="809970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9" name="CasetăText 48">
              <a:extLst>
                <a:ext uri="{FF2B5EF4-FFF2-40B4-BE49-F238E27FC236}">
                  <a16:creationId xmlns:a16="http://schemas.microsoft.com/office/drawing/2014/main" id="{E815AF43-D9D5-4D10-9CE1-9B2566CCBE70}"/>
                </a:ext>
              </a:extLst>
            </p:cNvPr>
            <p:cNvSpPr txBox="1"/>
            <p:nvPr/>
          </p:nvSpPr>
          <p:spPr>
            <a:xfrm>
              <a:off x="18548045" y="8583946"/>
              <a:ext cx="566207" cy="50234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B</a:t>
              </a:r>
            </a:p>
          </p:txBody>
        </p:sp>
        <p:sp>
          <p:nvSpPr>
            <p:cNvPr id="57" name="Formă liberă: formă 56">
              <a:extLst>
                <a:ext uri="{FF2B5EF4-FFF2-40B4-BE49-F238E27FC236}">
                  <a16:creationId xmlns:a16="http://schemas.microsoft.com/office/drawing/2014/main" id="{408AF91D-2374-4218-8200-FAB65126180B}"/>
                </a:ext>
              </a:extLst>
            </p:cNvPr>
            <p:cNvSpPr/>
            <p:nvPr/>
          </p:nvSpPr>
          <p:spPr>
            <a:xfrm rot="13987015">
              <a:off x="18926780" y="7804611"/>
              <a:ext cx="682339" cy="790094"/>
            </a:xfrm>
            <a:custGeom>
              <a:avLst/>
              <a:gdLst>
                <a:gd name="connsiteX0" fmla="*/ 0 w 2248930"/>
                <a:gd name="connsiteY0" fmla="*/ 0 h 1932410"/>
                <a:gd name="connsiteX1" fmla="*/ 469557 w 2248930"/>
                <a:gd name="connsiteY1" fmla="*/ 1631092 h 1932410"/>
                <a:gd name="connsiteX2" fmla="*/ 2248930 w 2248930"/>
                <a:gd name="connsiteY2" fmla="*/ 1927654 h 193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8930" h="1932410">
                  <a:moveTo>
                    <a:pt x="0" y="0"/>
                  </a:moveTo>
                  <a:cubicBezTo>
                    <a:pt x="47367" y="654908"/>
                    <a:pt x="94735" y="1309816"/>
                    <a:pt x="469557" y="1631092"/>
                  </a:cubicBezTo>
                  <a:cubicBezTo>
                    <a:pt x="844379" y="1952368"/>
                    <a:pt x="1546654" y="1940011"/>
                    <a:pt x="2248930" y="1927654"/>
                  </a:cubicBezTo>
                </a:path>
              </a:pathLst>
            </a:custGeom>
            <a:noFill/>
            <a:ln w="57150" cap="flat">
              <a:solidFill>
                <a:schemeClr val="tx1"/>
              </a:solidFill>
              <a:miter lim="400000"/>
              <a:headEnd type="none" w="med" len="med"/>
              <a:tailEnd type="triangle" w="med" len="med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8515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Metropolis – Hastings Algorithm Derivation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8127" y="13155397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BBDC18E8-EED3-4B3D-83A8-28549ADB6E26}"/>
                  </a:ext>
                </a:extLst>
              </p:cNvPr>
              <p:cNvSpPr txBox="1"/>
              <p:nvPr/>
            </p:nvSpPr>
            <p:spPr>
              <a:xfrm>
                <a:off x="6359475" y="7617089"/>
                <a:ext cx="58018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CasetăText 4">
                <a:extLst>
                  <a:ext uri="{FF2B5EF4-FFF2-40B4-BE49-F238E27FC236}">
                    <a16:creationId xmlns:a16="http://schemas.microsoft.com/office/drawing/2014/main" id="{BBDC18E8-EED3-4B3D-83A8-28549ADB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75" y="7617089"/>
                <a:ext cx="580184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FC047F3A-D236-465A-A047-15F4D8E3382C}"/>
                  </a:ext>
                </a:extLst>
              </p:cNvPr>
              <p:cNvSpPr txBox="1"/>
              <p:nvPr/>
            </p:nvSpPr>
            <p:spPr>
              <a:xfrm>
                <a:off x="6341129" y="10224986"/>
                <a:ext cx="13547683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FC047F3A-D236-465A-A047-15F4D8E33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129" y="10224986"/>
                <a:ext cx="13547683" cy="104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2DF20358-05CE-4823-A671-F187169FD9E6}"/>
                  </a:ext>
                </a:extLst>
              </p:cNvPr>
              <p:cNvSpPr txBox="1"/>
              <p:nvPr/>
            </p:nvSpPr>
            <p:spPr>
              <a:xfrm>
                <a:off x="6367020" y="8977785"/>
                <a:ext cx="58508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2DF20358-05CE-4823-A671-F187169F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20" y="8977785"/>
                <a:ext cx="585083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DDE0AAB5-9A83-4573-AC3C-3DC27E7EFC5A}"/>
                  </a:ext>
                </a:extLst>
              </p:cNvPr>
              <p:cNvSpPr txBox="1"/>
              <p:nvPr/>
            </p:nvSpPr>
            <p:spPr>
              <a:xfrm>
                <a:off x="6356225" y="11629158"/>
                <a:ext cx="6170279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tăText 8">
                <a:extLst>
                  <a:ext uri="{FF2B5EF4-FFF2-40B4-BE49-F238E27FC236}">
                    <a16:creationId xmlns:a16="http://schemas.microsoft.com/office/drawing/2014/main" id="{DDE0AAB5-9A83-4573-AC3C-3DC27E7E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25" y="11629158"/>
                <a:ext cx="6170279" cy="1106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setăText 30">
            <a:extLst>
              <a:ext uri="{FF2B5EF4-FFF2-40B4-BE49-F238E27FC236}">
                <a16:creationId xmlns:a16="http://schemas.microsoft.com/office/drawing/2014/main" id="{2941040F-E2BC-4259-8F87-DAFFC94312C0}"/>
              </a:ext>
            </a:extLst>
          </p:cNvPr>
          <p:cNvSpPr txBox="1"/>
          <p:nvPr/>
        </p:nvSpPr>
        <p:spPr>
          <a:xfrm>
            <a:off x="1791229" y="7638447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detailed balance</a:t>
            </a:r>
          </a:p>
        </p:txBody>
      </p:sp>
      <p:sp>
        <p:nvSpPr>
          <p:cNvPr id="10" name="Less accurate potential energy…">
            <a:extLst>
              <a:ext uri="{FF2B5EF4-FFF2-40B4-BE49-F238E27FC236}">
                <a16:creationId xmlns:a16="http://schemas.microsoft.com/office/drawing/2014/main" id="{7C97BD7C-EC0F-46E0-BCB6-60309735A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993148"/>
            <a:ext cx="23114000" cy="2792664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Markov Chain Monte Carlo usefulness: construct our own Markov Chain that converges to a specific probability distribution.</a:t>
            </a:r>
          </a:p>
          <a:p>
            <a:pPr marL="1778000" lvl="4" indent="0" algn="ctr">
              <a:buNone/>
            </a:pPr>
            <a:endParaRPr lang="en-US" u="sng" dirty="0"/>
          </a:p>
          <a:p>
            <a:pPr marL="1778000" lvl="4" indent="0" algn="ctr">
              <a:buNone/>
            </a:pPr>
            <a:r>
              <a:rPr lang="en-US" u="sng" dirty="0"/>
              <a:t>for molecules : the states are the configurations</a:t>
            </a: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A164047B-FFF2-459D-9CC7-5B86DE185954}"/>
              </a:ext>
            </a:extLst>
          </p:cNvPr>
          <p:cNvSpPr txBox="1"/>
          <p:nvPr/>
        </p:nvSpPr>
        <p:spPr>
          <a:xfrm>
            <a:off x="1791229" y="8961921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proposal distribution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106A1DA5-F20F-4D6C-AEDE-1C949EC23ECE}"/>
              </a:ext>
            </a:extLst>
          </p:cNvPr>
          <p:cNvSpPr txBox="1"/>
          <p:nvPr/>
        </p:nvSpPr>
        <p:spPr>
          <a:xfrm>
            <a:off x="1791229" y="10477900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correcting term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D93EF41E-E3AB-4DDD-A9C3-C6362F4FB151}"/>
              </a:ext>
            </a:extLst>
          </p:cNvPr>
          <p:cNvSpPr txBox="1"/>
          <p:nvPr/>
        </p:nvSpPr>
        <p:spPr>
          <a:xfrm>
            <a:off x="1791229" y="11897626"/>
            <a:ext cx="375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42302053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Metropolis – Hastings Algorithm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9" name="Grupare 8">
            <a:extLst>
              <a:ext uri="{FF2B5EF4-FFF2-40B4-BE49-F238E27FC236}">
                <a16:creationId xmlns:a16="http://schemas.microsoft.com/office/drawing/2014/main" id="{16838015-64AF-4393-8D8F-3712A49374D2}"/>
              </a:ext>
            </a:extLst>
          </p:cNvPr>
          <p:cNvGrpSpPr/>
          <p:nvPr/>
        </p:nvGrpSpPr>
        <p:grpSpPr>
          <a:xfrm>
            <a:off x="3672585" y="3358122"/>
            <a:ext cx="12082860" cy="9421679"/>
            <a:chOff x="3672585" y="3358122"/>
            <a:chExt cx="12082860" cy="9421679"/>
          </a:xfrm>
        </p:grpSpPr>
        <p:sp>
          <p:nvSpPr>
            <p:cNvPr id="4" name="CasetăText 3">
              <a:extLst>
                <a:ext uri="{FF2B5EF4-FFF2-40B4-BE49-F238E27FC236}">
                  <a16:creationId xmlns:a16="http://schemas.microsoft.com/office/drawing/2014/main" id="{1FCC986F-B837-4A5D-AB34-E73C20882E75}"/>
                </a:ext>
              </a:extLst>
            </p:cNvPr>
            <p:cNvSpPr txBox="1"/>
            <p:nvPr/>
          </p:nvSpPr>
          <p:spPr>
            <a:xfrm>
              <a:off x="8723970" y="3358122"/>
              <a:ext cx="4909996" cy="82137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  <a:sym typeface="Helvetica"/>
                </a:rPr>
                <a:t>Draw A from initial </a:t>
              </a:r>
              <a:r>
                <a:rPr kumimoji="0" lang="el-GR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"/>
                </a:rPr>
                <a:t>π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tăText 16">
                  <a:extLst>
                    <a:ext uri="{FF2B5EF4-FFF2-40B4-BE49-F238E27FC236}">
                      <a16:creationId xmlns:a16="http://schemas.microsoft.com/office/drawing/2014/main" id="{EE8B23E5-5B20-4EA4-A8A2-775AD9F3BEA6}"/>
                    </a:ext>
                  </a:extLst>
                </p:cNvPr>
                <p:cNvSpPr txBox="1"/>
                <p:nvPr/>
              </p:nvSpPr>
              <p:spPr>
                <a:xfrm>
                  <a:off x="6602491" y="5261063"/>
                  <a:ext cx="9152954" cy="821378"/>
                </a:xfrm>
                <a:prstGeom prst="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r>
                    <a:rPr kumimoji="0" lang="en-US" sz="4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 panose="020F0502020204030204" pitchFamily="34" charset="0"/>
                      <a:ea typeface="+mj-ea"/>
                      <a:cs typeface="Calibri" panose="020F0502020204030204" pitchFamily="34" charset="0"/>
                      <a:sym typeface="Helvetica"/>
                    </a:rPr>
                    <a:t>Generate B with probability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a14:m>
                  <a:r>
                    <a:rPr kumimoji="0" lang="en-US" sz="4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 panose="020F0502020204030204" pitchFamily="34" charset="0"/>
                      <a:ea typeface="+mj-ea"/>
                      <a:cs typeface="Calibri" panose="020F0502020204030204" pitchFamily="34" charset="0"/>
                      <a:sym typeface="Helvetica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CasetăText 16">
                  <a:extLst>
                    <a:ext uri="{FF2B5EF4-FFF2-40B4-BE49-F238E27FC236}">
                      <a16:creationId xmlns:a16="http://schemas.microsoft.com/office/drawing/2014/main" id="{EE8B23E5-5B20-4EA4-A8A2-775AD9F3B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491" y="5261063"/>
                  <a:ext cx="9152954" cy="8213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tăText 17">
                  <a:extLst>
                    <a:ext uri="{FF2B5EF4-FFF2-40B4-BE49-F238E27FC236}">
                      <a16:creationId xmlns:a16="http://schemas.microsoft.com/office/drawing/2014/main" id="{174B5CC7-A67F-4A05-BD3F-7EE29488A568}"/>
                    </a:ext>
                  </a:extLst>
                </p:cNvPr>
                <p:cNvSpPr txBox="1"/>
                <p:nvPr/>
              </p:nvSpPr>
              <p:spPr>
                <a:xfrm>
                  <a:off x="8787352" y="7164002"/>
                  <a:ext cx="4783231" cy="821378"/>
                </a:xfrm>
                <a:prstGeom prst="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r>
                    <a:rPr kumimoji="0" lang="en-US" sz="4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 panose="020F0502020204030204" pitchFamily="34" charset="0"/>
                      <a:ea typeface="+mj-ea"/>
                      <a:cs typeface="Calibri" panose="020F0502020204030204" pitchFamily="34" charset="0"/>
                      <a:sym typeface="Helvetica"/>
                    </a:rPr>
                    <a:t>Generate </a:t>
                  </a:r>
                  <a14:m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18" name="CasetăText 17">
                  <a:extLst>
                    <a:ext uri="{FF2B5EF4-FFF2-40B4-BE49-F238E27FC236}">
                      <a16:creationId xmlns:a16="http://schemas.microsoft.com/office/drawing/2014/main" id="{174B5CC7-A67F-4A05-BD3F-7EE29488A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352" y="7164002"/>
                  <a:ext cx="4783231" cy="8213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asetăText 20">
              <a:extLst>
                <a:ext uri="{FF2B5EF4-FFF2-40B4-BE49-F238E27FC236}">
                  <a16:creationId xmlns:a16="http://schemas.microsoft.com/office/drawing/2014/main" id="{4F737BD3-DA88-46DC-9DE0-E61BAD379B95}"/>
                </a:ext>
              </a:extLst>
            </p:cNvPr>
            <p:cNvSpPr txBox="1"/>
            <p:nvPr/>
          </p:nvSpPr>
          <p:spPr>
            <a:xfrm>
              <a:off x="3672586" y="9660066"/>
              <a:ext cx="3467295" cy="82137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  <a:sym typeface="Helvetica"/>
                </a:rPr>
                <a:t>Reject (A → A)</a:t>
              </a:r>
            </a:p>
          </p:txBody>
        </p:sp>
        <p:sp>
          <p:nvSpPr>
            <p:cNvPr id="22" name="CasetăText 21">
              <a:extLst>
                <a:ext uri="{FF2B5EF4-FFF2-40B4-BE49-F238E27FC236}">
                  <a16:creationId xmlns:a16="http://schemas.microsoft.com/office/drawing/2014/main" id="{A6D0B8B8-F365-4E53-9D45-EDCE7757F8B6}"/>
                </a:ext>
              </a:extLst>
            </p:cNvPr>
            <p:cNvSpPr txBox="1"/>
            <p:nvPr/>
          </p:nvSpPr>
          <p:spPr>
            <a:xfrm>
              <a:off x="9385211" y="11958423"/>
              <a:ext cx="3587520" cy="82137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  <a:sym typeface="Helvetica"/>
                </a:rPr>
                <a:t>Accept (B → A)</a:t>
              </a:r>
            </a:p>
          </p:txBody>
        </p:sp>
        <p:cxnSp>
          <p:nvCxnSpPr>
            <p:cNvPr id="8" name="Conector drept cu săgeată 7">
              <a:extLst>
                <a:ext uri="{FF2B5EF4-FFF2-40B4-BE49-F238E27FC236}">
                  <a16:creationId xmlns:a16="http://schemas.microsoft.com/office/drawing/2014/main" id="{DFA9D580-C52C-4E56-B590-A9CE57372DF2}"/>
                </a:ext>
              </a:extLst>
            </p:cNvPr>
            <p:cNvCxnSpPr>
              <a:cxnSpLocks/>
              <a:stCxn id="53" idx="1"/>
              <a:endCxn id="21" idx="3"/>
            </p:cNvCxnSpPr>
            <p:nvPr/>
          </p:nvCxnSpPr>
          <p:spPr>
            <a:xfrm flipH="1" flipV="1">
              <a:off x="7139881" y="10070755"/>
              <a:ext cx="640974" cy="3260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Conector drept cu săgeată 25">
              <a:extLst>
                <a:ext uri="{FF2B5EF4-FFF2-40B4-BE49-F238E27FC236}">
                  <a16:creationId xmlns:a16="http://schemas.microsoft.com/office/drawing/2014/main" id="{1DA1F30A-1D51-4F66-B700-9DA77150E602}"/>
                </a:ext>
              </a:extLst>
            </p:cNvPr>
            <p:cNvCxnSpPr>
              <a:cxnSpLocks/>
              <a:stCxn id="53" idx="2"/>
              <a:endCxn id="22" idx="0"/>
            </p:cNvCxnSpPr>
            <p:nvPr/>
          </p:nvCxnSpPr>
          <p:spPr>
            <a:xfrm>
              <a:off x="11178963" y="11127597"/>
              <a:ext cx="8" cy="830826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Conector: cotit 26">
              <a:extLst>
                <a:ext uri="{FF2B5EF4-FFF2-40B4-BE49-F238E27FC236}">
                  <a16:creationId xmlns:a16="http://schemas.microsoft.com/office/drawing/2014/main" id="{08B19630-6263-4E71-A5E4-C01214224023}"/>
                </a:ext>
              </a:extLst>
            </p:cNvPr>
            <p:cNvCxnSpPr>
              <a:stCxn id="21" idx="1"/>
              <a:endCxn id="17" idx="1"/>
            </p:cNvCxnSpPr>
            <p:nvPr/>
          </p:nvCxnSpPr>
          <p:spPr>
            <a:xfrm rot="10800000" flipH="1">
              <a:off x="3672585" y="5671753"/>
              <a:ext cx="2929905" cy="4399003"/>
            </a:xfrm>
            <a:prstGeom prst="bentConnector3">
              <a:avLst>
                <a:gd name="adj1" fmla="val -7802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Conector: cotit 31">
              <a:extLst>
                <a:ext uri="{FF2B5EF4-FFF2-40B4-BE49-F238E27FC236}">
                  <a16:creationId xmlns:a16="http://schemas.microsoft.com/office/drawing/2014/main" id="{945659D1-CA25-4F38-988A-6851BC325CDE}"/>
                </a:ext>
              </a:extLst>
            </p:cNvPr>
            <p:cNvCxnSpPr>
              <a:cxnSpLocks/>
              <a:stCxn id="22" idx="3"/>
              <a:endCxn id="17" idx="3"/>
            </p:cNvCxnSpPr>
            <p:nvPr/>
          </p:nvCxnSpPr>
          <p:spPr>
            <a:xfrm flipV="1">
              <a:off x="12972731" y="5671752"/>
              <a:ext cx="2782714" cy="6697360"/>
            </a:xfrm>
            <a:prstGeom prst="bentConnector3">
              <a:avLst>
                <a:gd name="adj1" fmla="val 147993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Conector drept cu săgeată 34">
              <a:extLst>
                <a:ext uri="{FF2B5EF4-FFF2-40B4-BE49-F238E27FC236}">
                  <a16:creationId xmlns:a16="http://schemas.microsoft.com/office/drawing/2014/main" id="{60EDE44B-438E-4E99-B534-59F2D0C58728}"/>
                </a:ext>
              </a:extLst>
            </p:cNvPr>
            <p:cNvCxnSpPr>
              <a:cxnSpLocks/>
              <a:stCxn id="4" idx="2"/>
              <a:endCxn id="17" idx="0"/>
            </p:cNvCxnSpPr>
            <p:nvPr/>
          </p:nvCxnSpPr>
          <p:spPr>
            <a:xfrm>
              <a:off x="11178968" y="4179500"/>
              <a:ext cx="0" cy="1081563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Conector drept cu săgeată 37">
              <a:extLst>
                <a:ext uri="{FF2B5EF4-FFF2-40B4-BE49-F238E27FC236}">
                  <a16:creationId xmlns:a16="http://schemas.microsoft.com/office/drawing/2014/main" id="{764E3FEC-FA79-47C0-A860-CB80C68C377A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11178968" y="6082441"/>
              <a:ext cx="0" cy="1081561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Conector drept cu săgeată 40">
              <a:extLst>
                <a:ext uri="{FF2B5EF4-FFF2-40B4-BE49-F238E27FC236}">
                  <a16:creationId xmlns:a16="http://schemas.microsoft.com/office/drawing/2014/main" id="{994ED8B0-E023-4606-900F-70025D1ECD1D}"/>
                </a:ext>
              </a:extLst>
            </p:cNvPr>
            <p:cNvCxnSpPr>
              <a:cxnSpLocks/>
              <a:stCxn id="18" idx="2"/>
              <a:endCxn id="53" idx="0"/>
            </p:cNvCxnSpPr>
            <p:nvPr/>
          </p:nvCxnSpPr>
          <p:spPr>
            <a:xfrm flipH="1">
              <a:off x="11178963" y="7985380"/>
              <a:ext cx="5" cy="1035053"/>
            </a:xfrm>
            <a:prstGeom prst="straightConnector1">
              <a:avLst/>
            </a:prstGeom>
            <a:noFill/>
            <a:ln w="1270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CasetăText 50">
              <a:extLst>
                <a:ext uri="{FF2B5EF4-FFF2-40B4-BE49-F238E27FC236}">
                  <a16:creationId xmlns:a16="http://schemas.microsoft.com/office/drawing/2014/main" id="{0F35352D-F102-49B9-BB72-F3CAC2D3E638}"/>
                </a:ext>
              </a:extLst>
            </p:cNvPr>
            <p:cNvSpPr txBox="1"/>
            <p:nvPr/>
          </p:nvSpPr>
          <p:spPr>
            <a:xfrm>
              <a:off x="6943744" y="9406411"/>
              <a:ext cx="759822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NO</a:t>
              </a:r>
            </a:p>
          </p:txBody>
        </p:sp>
        <p:sp>
          <p:nvSpPr>
            <p:cNvPr id="55" name="CasetăText 54">
              <a:extLst>
                <a:ext uri="{FF2B5EF4-FFF2-40B4-BE49-F238E27FC236}">
                  <a16:creationId xmlns:a16="http://schemas.microsoft.com/office/drawing/2014/main" id="{2C2B5F21-FAD2-41EE-98FE-DB361745C521}"/>
                </a:ext>
              </a:extLst>
            </p:cNvPr>
            <p:cNvSpPr txBox="1"/>
            <p:nvPr/>
          </p:nvSpPr>
          <p:spPr>
            <a:xfrm>
              <a:off x="11264068" y="11136357"/>
              <a:ext cx="966610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mb 52">
                  <a:extLst>
                    <a:ext uri="{FF2B5EF4-FFF2-40B4-BE49-F238E27FC236}">
                      <a16:creationId xmlns:a16="http://schemas.microsoft.com/office/drawing/2014/main" id="{6E3391B5-58FA-4BE1-A273-21684D2FFA58}"/>
                    </a:ext>
                  </a:extLst>
                </p:cNvPr>
                <p:cNvSpPr/>
                <p:nvPr/>
              </p:nvSpPr>
              <p:spPr>
                <a:xfrm>
                  <a:off x="7780855" y="9020433"/>
                  <a:ext cx="6796216" cy="2107164"/>
                </a:xfrm>
                <a:prstGeom prst="diamond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no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4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l-GR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l-GR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US" sz="4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pPr marL="0" marR="0" indent="0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53" name="Romb 52">
                  <a:extLst>
                    <a:ext uri="{FF2B5EF4-FFF2-40B4-BE49-F238E27FC236}">
                      <a16:creationId xmlns:a16="http://schemas.microsoft.com/office/drawing/2014/main" id="{6E3391B5-58FA-4BE1-A273-21684D2FFA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855" y="9020433"/>
                  <a:ext cx="6796216" cy="2107164"/>
                </a:xfrm>
                <a:prstGeom prst="diamond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tăText 19">
                <a:extLst>
                  <a:ext uri="{FF2B5EF4-FFF2-40B4-BE49-F238E27FC236}">
                    <a16:creationId xmlns:a16="http://schemas.microsoft.com/office/drawing/2014/main" id="{3AF3E168-CB8A-445B-B306-ABAEA5BD8F16}"/>
                  </a:ext>
                </a:extLst>
              </p:cNvPr>
              <p:cNvSpPr txBox="1"/>
              <p:nvPr/>
            </p:nvSpPr>
            <p:spPr>
              <a:xfrm>
                <a:off x="17559405" y="3382052"/>
                <a:ext cx="646298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0" name="CasetăText 19">
                <a:extLst>
                  <a:ext uri="{FF2B5EF4-FFF2-40B4-BE49-F238E27FC236}">
                    <a16:creationId xmlns:a16="http://schemas.microsoft.com/office/drawing/2014/main" id="{3AF3E168-CB8A-445B-B306-ABAEA5BD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405" y="3382052"/>
                <a:ext cx="6462988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reptunghi 23">
            <a:extLst>
              <a:ext uri="{FF2B5EF4-FFF2-40B4-BE49-F238E27FC236}">
                <a16:creationId xmlns:a16="http://schemas.microsoft.com/office/drawing/2014/main" id="{CF57BEAD-5A0C-4CA4-8089-6F7C8BAF35ED}"/>
              </a:ext>
            </a:extLst>
          </p:cNvPr>
          <p:cNvSpPr/>
          <p:nvPr/>
        </p:nvSpPr>
        <p:spPr>
          <a:xfrm>
            <a:off x="18589752" y="5240128"/>
            <a:ext cx="2560319" cy="264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5" name="Dreptunghi 24">
            <a:extLst>
              <a:ext uri="{FF2B5EF4-FFF2-40B4-BE49-F238E27FC236}">
                <a16:creationId xmlns:a16="http://schemas.microsoft.com/office/drawing/2014/main" id="{7FF9868F-8041-482E-B964-5EEC26CC5DE4}"/>
              </a:ext>
            </a:extLst>
          </p:cNvPr>
          <p:cNvSpPr/>
          <p:nvPr/>
        </p:nvSpPr>
        <p:spPr>
          <a:xfrm>
            <a:off x="21154375" y="5240128"/>
            <a:ext cx="1495313" cy="273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8" name="CasetăText 27">
            <a:extLst>
              <a:ext uri="{FF2B5EF4-FFF2-40B4-BE49-F238E27FC236}">
                <a16:creationId xmlns:a16="http://schemas.microsoft.com/office/drawing/2014/main" id="{B7D9CE76-4AB1-481C-BBA0-B978A4626026}"/>
              </a:ext>
            </a:extLst>
          </p:cNvPr>
          <p:cNvSpPr txBox="1"/>
          <p:nvPr/>
        </p:nvSpPr>
        <p:spPr>
          <a:xfrm>
            <a:off x="18348104" y="4617876"/>
            <a:ext cx="44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29" name="CasetăText 28">
            <a:extLst>
              <a:ext uri="{FF2B5EF4-FFF2-40B4-BE49-F238E27FC236}">
                <a16:creationId xmlns:a16="http://schemas.microsoft.com/office/drawing/2014/main" id="{91CE9CC7-6891-432E-92FA-DEA3BBBE7E57}"/>
              </a:ext>
            </a:extLst>
          </p:cNvPr>
          <p:cNvSpPr txBox="1"/>
          <p:nvPr/>
        </p:nvSpPr>
        <p:spPr>
          <a:xfrm>
            <a:off x="22423946" y="4617876"/>
            <a:ext cx="44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30" name="CasetăText 29">
            <a:extLst>
              <a:ext uri="{FF2B5EF4-FFF2-40B4-BE49-F238E27FC236}">
                <a16:creationId xmlns:a16="http://schemas.microsoft.com/office/drawing/2014/main" id="{394604DA-C794-458E-B662-C753203A1F62}"/>
              </a:ext>
            </a:extLst>
          </p:cNvPr>
          <p:cNvSpPr txBox="1"/>
          <p:nvPr/>
        </p:nvSpPr>
        <p:spPr>
          <a:xfrm>
            <a:off x="20915540" y="4617876"/>
            <a:ext cx="51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572689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eptunghi 45">
            <a:extLst>
              <a:ext uri="{FF2B5EF4-FFF2-40B4-BE49-F238E27FC236}">
                <a16:creationId xmlns:a16="http://schemas.microsoft.com/office/drawing/2014/main" id="{864798D1-31CF-4C06-B24E-CF4D8F128E4A}"/>
              </a:ext>
            </a:extLst>
          </p:cNvPr>
          <p:cNvSpPr/>
          <p:nvPr/>
        </p:nvSpPr>
        <p:spPr>
          <a:xfrm>
            <a:off x="4090736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Many choices of software for molecular dynamics…">
            <a:extLst>
              <a:ext uri="{FF2B5EF4-FFF2-40B4-BE49-F238E27FC236}">
                <a16:creationId xmlns:a16="http://schemas.microsoft.com/office/drawing/2014/main" id="{07A681CD-3AE0-4ADB-A2B2-E9349A911C22}"/>
              </a:ext>
            </a:extLst>
          </p:cNvPr>
          <p:cNvSpPr txBox="1">
            <a:spLocks/>
          </p:cNvSpPr>
          <p:nvPr/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1" hangingPunct="1"/>
            <a:endParaRPr lang="en-US" dirty="0"/>
          </a:p>
          <a:p>
            <a:pPr lvl="1" hangingPunct="1"/>
            <a:r>
              <a:rPr lang="en-US" dirty="0"/>
              <a:t>Randomly choose configurations</a:t>
            </a:r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</p:txBody>
      </p:sp>
      <p:sp>
        <p:nvSpPr>
          <p:cNvPr id="45" name="Dreptunghi 44">
            <a:extLst>
              <a:ext uri="{FF2B5EF4-FFF2-40B4-BE49-F238E27FC236}">
                <a16:creationId xmlns:a16="http://schemas.microsoft.com/office/drawing/2014/main" id="{B4763AB9-D3AE-4652-B551-010556A53EA8}"/>
              </a:ext>
            </a:extLst>
          </p:cNvPr>
          <p:cNvSpPr/>
          <p:nvPr/>
        </p:nvSpPr>
        <p:spPr>
          <a:xfrm>
            <a:off x="20477747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Dreptunghi 43">
            <a:extLst>
              <a:ext uri="{FF2B5EF4-FFF2-40B4-BE49-F238E27FC236}">
                <a16:creationId xmlns:a16="http://schemas.microsoft.com/office/drawing/2014/main" id="{F19211CD-AA9B-45B9-9C53-E69DD563C83A}"/>
              </a:ext>
            </a:extLst>
          </p:cNvPr>
          <p:cNvSpPr/>
          <p:nvPr/>
        </p:nvSpPr>
        <p:spPr>
          <a:xfrm>
            <a:off x="12368463" y="5342022"/>
            <a:ext cx="2430379" cy="1756610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What is Molecular Dynamics?">
            <a:extLst>
              <a:ext uri="{FF2B5EF4-FFF2-40B4-BE49-F238E27FC236}">
                <a16:creationId xmlns:a16="http://schemas.microsoft.com/office/drawing/2014/main" id="{FAA2AF26-6B39-476A-919F-BB9E842D9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Markov Chain Monte Carlo for molecules</a:t>
            </a:r>
            <a:endParaRPr dirty="0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BDA6517E-1C57-4FFB-AE2A-09E877476B28}"/>
              </a:ext>
            </a:extLst>
          </p:cNvPr>
          <p:cNvSpPr txBox="1">
            <a:spLocks/>
          </p:cNvSpPr>
          <p:nvPr/>
        </p:nvSpPr>
        <p:spPr>
          <a:xfrm>
            <a:off x="12020548" y="13010554"/>
            <a:ext cx="781052" cy="4335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z="2400" smtClean="0"/>
              <a:pPr/>
              <a:t>8</a:t>
            </a:fld>
            <a:endParaRPr lang="en-US" sz="24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8B212BB5-F99F-455B-BB3E-431313B7B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032" y="5544250"/>
            <a:ext cx="2249469" cy="1217496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585F73E7-CF85-4075-A971-6F62FE0FFB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6991" y="5558885"/>
            <a:ext cx="2237874" cy="1174056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3A85CC9F-FEC6-491E-833C-F792C14F8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5454" y="5571805"/>
            <a:ext cx="2308825" cy="131025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CBF8A339-E28A-4CCE-9B4F-D5C07B8356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1516" y="5605717"/>
            <a:ext cx="2192861" cy="1252282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02A0CF8A-AAD9-4295-995B-00833E73DE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85030" y="5385617"/>
            <a:ext cx="1901613" cy="1584678"/>
          </a:xfrm>
          <a:prstGeom prst="rect">
            <a:avLst/>
          </a:prstGeom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55D19887-D417-45B0-B580-9254649C45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4170" y="5551604"/>
            <a:ext cx="1866827" cy="1571092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B18FD319-5A53-4C29-9063-C424A8AEF2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4547" y="5535646"/>
            <a:ext cx="2400207" cy="1553075"/>
          </a:xfrm>
          <a:prstGeom prst="rect">
            <a:avLst/>
          </a:prstGeom>
        </p:spPr>
      </p:pic>
      <p:pic>
        <p:nvPicPr>
          <p:cNvPr id="27" name="Imagine 26">
            <a:extLst>
              <a:ext uri="{FF2B5EF4-FFF2-40B4-BE49-F238E27FC236}">
                <a16:creationId xmlns:a16="http://schemas.microsoft.com/office/drawing/2014/main" id="{752C8A89-863F-44FB-93A4-89E335F668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59134" y="5358477"/>
            <a:ext cx="1179040" cy="1716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tăText 27">
                <a:extLst>
                  <a:ext uri="{FF2B5EF4-FFF2-40B4-BE49-F238E27FC236}">
                    <a16:creationId xmlns:a16="http://schemas.microsoft.com/office/drawing/2014/main" id="{E8D0A903-3563-4D8F-BDF9-65C2133BEDB3}"/>
                  </a:ext>
                </a:extLst>
              </p:cNvPr>
              <p:cNvSpPr txBox="1"/>
              <p:nvPr/>
            </p:nvSpPr>
            <p:spPr>
              <a:xfrm>
                <a:off x="2099730" y="7201325"/>
                <a:ext cx="540982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8" name="CasetăText 27">
                <a:extLst>
                  <a:ext uri="{FF2B5EF4-FFF2-40B4-BE49-F238E27FC236}">
                    <a16:creationId xmlns:a16="http://schemas.microsoft.com/office/drawing/2014/main" id="{E8D0A903-3563-4D8F-BDF9-65C2133BE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0" y="7201325"/>
                <a:ext cx="540982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tăText 28">
                <a:extLst>
                  <a:ext uri="{FF2B5EF4-FFF2-40B4-BE49-F238E27FC236}">
                    <a16:creationId xmlns:a16="http://schemas.microsoft.com/office/drawing/2014/main" id="{9121B56A-ECAA-4DE5-890B-34F0EF90DAEE}"/>
                  </a:ext>
                </a:extLst>
              </p:cNvPr>
              <p:cNvSpPr txBox="1"/>
              <p:nvPr/>
            </p:nvSpPr>
            <p:spPr>
              <a:xfrm>
                <a:off x="5006628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9" name="CasetăText 28">
                <a:extLst>
                  <a:ext uri="{FF2B5EF4-FFF2-40B4-BE49-F238E27FC236}">
                    <a16:creationId xmlns:a16="http://schemas.microsoft.com/office/drawing/2014/main" id="{9121B56A-ECAA-4DE5-890B-34F0EF90D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28" y="7201325"/>
                <a:ext cx="55047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tăText 29">
                <a:extLst>
                  <a:ext uri="{FF2B5EF4-FFF2-40B4-BE49-F238E27FC236}">
                    <a16:creationId xmlns:a16="http://schemas.microsoft.com/office/drawing/2014/main" id="{3506B38D-877D-4CF9-88BD-1E8BD82C7B94}"/>
                  </a:ext>
                </a:extLst>
              </p:cNvPr>
              <p:cNvSpPr txBox="1"/>
              <p:nvPr/>
            </p:nvSpPr>
            <p:spPr>
              <a:xfrm>
                <a:off x="7822017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0" name="CasetăText 29">
                <a:extLst>
                  <a:ext uri="{FF2B5EF4-FFF2-40B4-BE49-F238E27FC236}">
                    <a16:creationId xmlns:a16="http://schemas.microsoft.com/office/drawing/2014/main" id="{3506B38D-877D-4CF9-88BD-1E8BD82C7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17" y="7201325"/>
                <a:ext cx="550471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tăText 30">
                <a:extLst>
                  <a:ext uri="{FF2B5EF4-FFF2-40B4-BE49-F238E27FC236}">
                    <a16:creationId xmlns:a16="http://schemas.microsoft.com/office/drawing/2014/main" id="{917BF3C3-0B1F-4459-9FAC-468F48D0F049}"/>
                  </a:ext>
                </a:extLst>
              </p:cNvPr>
              <p:cNvSpPr txBox="1"/>
              <p:nvPr/>
            </p:nvSpPr>
            <p:spPr>
              <a:xfrm>
                <a:off x="10420838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1" name="CasetăText 30">
                <a:extLst>
                  <a:ext uri="{FF2B5EF4-FFF2-40B4-BE49-F238E27FC236}">
                    <a16:creationId xmlns:a16="http://schemas.microsoft.com/office/drawing/2014/main" id="{917BF3C3-0B1F-4459-9FAC-468F48D0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838" y="7201325"/>
                <a:ext cx="55047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tăText 31">
                <a:extLst>
                  <a:ext uri="{FF2B5EF4-FFF2-40B4-BE49-F238E27FC236}">
                    <a16:creationId xmlns:a16="http://schemas.microsoft.com/office/drawing/2014/main" id="{8E5D6047-2238-46B2-9657-F8F4FF9BC2A4}"/>
                  </a:ext>
                </a:extLst>
              </p:cNvPr>
              <p:cNvSpPr txBox="1"/>
              <p:nvPr/>
            </p:nvSpPr>
            <p:spPr>
              <a:xfrm>
                <a:off x="13139975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2" name="CasetăText 31">
                <a:extLst>
                  <a:ext uri="{FF2B5EF4-FFF2-40B4-BE49-F238E27FC236}">
                    <a16:creationId xmlns:a16="http://schemas.microsoft.com/office/drawing/2014/main" id="{8E5D6047-2238-46B2-9657-F8F4FF9BC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975" y="7201325"/>
                <a:ext cx="550471" cy="492443"/>
              </a:xfrm>
              <a:prstGeom prst="rect">
                <a:avLst/>
              </a:prstGeom>
              <a:blipFill>
                <a:blip r:embed="rId15"/>
                <a:stretch>
                  <a:fillRect l="-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tăText 32">
                <a:extLst>
                  <a:ext uri="{FF2B5EF4-FFF2-40B4-BE49-F238E27FC236}">
                    <a16:creationId xmlns:a16="http://schemas.microsoft.com/office/drawing/2014/main" id="{531C0F37-06C7-4F5F-ABF2-E29295FEDC1D}"/>
                  </a:ext>
                </a:extLst>
              </p:cNvPr>
              <p:cNvSpPr txBox="1"/>
              <p:nvPr/>
            </p:nvSpPr>
            <p:spPr>
              <a:xfrm>
                <a:off x="16027554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3" name="CasetăText 32">
                <a:extLst>
                  <a:ext uri="{FF2B5EF4-FFF2-40B4-BE49-F238E27FC236}">
                    <a16:creationId xmlns:a16="http://schemas.microsoft.com/office/drawing/2014/main" id="{531C0F37-06C7-4F5F-ABF2-E29295FE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554" y="7201325"/>
                <a:ext cx="550471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A4AF17F2-7757-4FB1-81D3-A63D07E83898}"/>
                  </a:ext>
                </a:extLst>
              </p:cNvPr>
              <p:cNvSpPr txBox="1"/>
              <p:nvPr/>
            </p:nvSpPr>
            <p:spPr>
              <a:xfrm>
                <a:off x="18939196" y="7201325"/>
                <a:ext cx="550471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CasetăText 33">
                <a:extLst>
                  <a:ext uri="{FF2B5EF4-FFF2-40B4-BE49-F238E27FC236}">
                    <a16:creationId xmlns:a16="http://schemas.microsoft.com/office/drawing/2014/main" id="{A4AF17F2-7757-4FB1-81D3-A63D07E83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9196" y="7201325"/>
                <a:ext cx="550471" cy="492443"/>
              </a:xfrm>
              <a:prstGeom prst="rect">
                <a:avLst/>
              </a:prstGeom>
              <a:blipFill>
                <a:blip r:embed="rId17"/>
                <a:stretch>
                  <a:fillRect l="-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tăText 34">
                <a:extLst>
                  <a:ext uri="{FF2B5EF4-FFF2-40B4-BE49-F238E27FC236}">
                    <a16:creationId xmlns:a16="http://schemas.microsoft.com/office/drawing/2014/main" id="{B7958226-A574-4319-A898-0479F5EEA7FA}"/>
                  </a:ext>
                </a:extLst>
              </p:cNvPr>
              <p:cNvSpPr txBox="1"/>
              <p:nvPr/>
            </p:nvSpPr>
            <p:spPr>
              <a:xfrm>
                <a:off x="21611189" y="7201325"/>
                <a:ext cx="1029769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𝑋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8  …..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CasetăText 34">
                <a:extLst>
                  <a:ext uri="{FF2B5EF4-FFF2-40B4-BE49-F238E27FC236}">
                    <a16:creationId xmlns:a16="http://schemas.microsoft.com/office/drawing/2014/main" id="{B7958226-A574-4319-A898-0479F5EEA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189" y="7201325"/>
                <a:ext cx="1029769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67865711-2549-42E5-BCE2-D4DE5CF92A00}"/>
              </a:ext>
            </a:extLst>
          </p:cNvPr>
          <p:cNvSpPr/>
          <p:nvPr/>
        </p:nvSpPr>
        <p:spPr>
          <a:xfrm rot="5400000">
            <a:off x="2502568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91CA512-B857-4512-84AE-36E493193E0C}"/>
              </a:ext>
            </a:extLst>
          </p:cNvPr>
          <p:cNvSpPr/>
          <p:nvPr/>
        </p:nvSpPr>
        <p:spPr>
          <a:xfrm rot="5400000">
            <a:off x="5293894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1BEB163C-6FB9-4F1E-9272-CFF91A4C7F45}"/>
              </a:ext>
            </a:extLst>
          </p:cNvPr>
          <p:cNvSpPr/>
          <p:nvPr/>
        </p:nvSpPr>
        <p:spPr>
          <a:xfrm rot="5400000">
            <a:off x="8109284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F322093D-821E-4C96-AD49-50886D778833}"/>
              </a:ext>
            </a:extLst>
          </p:cNvPr>
          <p:cNvSpPr/>
          <p:nvPr/>
        </p:nvSpPr>
        <p:spPr>
          <a:xfrm rot="5400000">
            <a:off x="1090061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4392167-A461-4D40-BC64-C7B6B497DC47}"/>
              </a:ext>
            </a:extLst>
          </p:cNvPr>
          <p:cNvSpPr/>
          <p:nvPr/>
        </p:nvSpPr>
        <p:spPr>
          <a:xfrm rot="5400000">
            <a:off x="1364381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969527FB-97AD-47FD-A226-3361AF199598}"/>
              </a:ext>
            </a:extLst>
          </p:cNvPr>
          <p:cNvSpPr/>
          <p:nvPr/>
        </p:nvSpPr>
        <p:spPr>
          <a:xfrm rot="5400000">
            <a:off x="16459200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AF33090-70FB-44E6-AB6D-35C40DB31DBA}"/>
              </a:ext>
            </a:extLst>
          </p:cNvPr>
          <p:cNvSpPr/>
          <p:nvPr/>
        </p:nvSpPr>
        <p:spPr>
          <a:xfrm rot="5400000">
            <a:off x="19250526" y="6521116"/>
            <a:ext cx="2550694" cy="2550694"/>
          </a:xfrm>
          <a:prstGeom prst="arc">
            <a:avLst>
              <a:gd name="adj1" fmla="val 16665911"/>
              <a:gd name="adj2" fmla="val 5062945"/>
            </a:avLst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BDF18071-9612-4234-9B7E-AAB15AFE16E5}"/>
                  </a:ext>
                </a:extLst>
              </p:cNvPr>
              <p:cNvSpPr txBox="1"/>
              <p:nvPr/>
            </p:nvSpPr>
            <p:spPr>
              <a:xfrm>
                <a:off x="9065690" y="10202231"/>
                <a:ext cx="5133072" cy="13828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>
          <p:sp>
            <p:nvSpPr>
              <p:cNvPr id="2" name="CasetăText 1">
                <a:extLst>
                  <a:ext uri="{FF2B5EF4-FFF2-40B4-BE49-F238E27FC236}">
                    <a16:creationId xmlns:a16="http://schemas.microsoft.com/office/drawing/2014/main" id="{BDF18071-9612-4234-9B7E-AAB15AFE1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90" y="10202231"/>
                <a:ext cx="5133072" cy="138287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42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ss accurate potential energy…">
            <a:extLst>
              <a:ext uri="{FF2B5EF4-FFF2-40B4-BE49-F238E27FC236}">
                <a16:creationId xmlns:a16="http://schemas.microsoft.com/office/drawing/2014/main" id="{142E2CCF-9488-4D8B-89DD-6B0232B8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</p:spPr>
        <p:txBody>
          <a:bodyPr anchor="t"/>
          <a:lstStyle/>
          <a:p>
            <a:r>
              <a:rPr lang="en-US" sz="5400" dirty="0"/>
              <a:t>The initial distribution is not known. </a:t>
            </a:r>
            <a:r>
              <a:rPr lang="en-US" sz="5400" dirty="0">
                <a:latin typeface="+mn-lt"/>
              </a:rPr>
              <a:t>Burn-in</a:t>
            </a:r>
          </a:p>
          <a:p>
            <a:pPr lvl="1"/>
            <a:r>
              <a:rPr lang="en-US" sz="5400" dirty="0"/>
              <a:t>achieve “stationarity” within a certain threshold</a:t>
            </a:r>
          </a:p>
          <a:p>
            <a:pPr lvl="1"/>
            <a:r>
              <a:rPr lang="en-US" sz="5400" dirty="0"/>
              <a:t>g</a:t>
            </a:r>
            <a:r>
              <a:rPr lang="en-US" sz="5400" dirty="0">
                <a:latin typeface="+mn-lt"/>
              </a:rPr>
              <a:t>et to a high probability region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Limitations of Molecular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rPr lang="en-US" dirty="0"/>
              <a:t>MCMC In Practice:</a:t>
            </a:r>
            <a:br>
              <a:rPr lang="en-US" dirty="0"/>
            </a:br>
            <a:r>
              <a:rPr lang="en-US" dirty="0"/>
              <a:t> When do we start recording? 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pSp>
        <p:nvGrpSpPr>
          <p:cNvPr id="9" name="Grupare 8">
            <a:extLst>
              <a:ext uri="{FF2B5EF4-FFF2-40B4-BE49-F238E27FC236}">
                <a16:creationId xmlns:a16="http://schemas.microsoft.com/office/drawing/2014/main" id="{23ADD538-45DA-4550-A13D-0BC512A832F6}"/>
              </a:ext>
            </a:extLst>
          </p:cNvPr>
          <p:cNvGrpSpPr/>
          <p:nvPr/>
        </p:nvGrpSpPr>
        <p:grpSpPr>
          <a:xfrm>
            <a:off x="9145068" y="6946734"/>
            <a:ext cx="4272003" cy="729415"/>
            <a:chOff x="9169131" y="6248902"/>
            <a:chExt cx="4272003" cy="729415"/>
          </a:xfrm>
        </p:grpSpPr>
        <p:sp>
          <p:nvSpPr>
            <p:cNvPr id="6" name="Dreptunghi 5">
              <a:extLst>
                <a:ext uri="{FF2B5EF4-FFF2-40B4-BE49-F238E27FC236}">
                  <a16:creationId xmlns:a16="http://schemas.microsoft.com/office/drawing/2014/main" id="{A38FFD52-3672-413A-8C39-897D0A1FC871}"/>
                </a:ext>
              </a:extLst>
            </p:cNvPr>
            <p:cNvSpPr/>
            <p:nvPr/>
          </p:nvSpPr>
          <p:spPr>
            <a:xfrm>
              <a:off x="11598442" y="6256422"/>
              <a:ext cx="1804737" cy="721895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setăText 1">
                  <a:extLst>
                    <a:ext uri="{FF2B5EF4-FFF2-40B4-BE49-F238E27FC236}">
                      <a16:creationId xmlns:a16="http://schemas.microsoft.com/office/drawing/2014/main" id="{913D206B-86EC-4957-A16E-0DAA3AF166DF}"/>
                    </a:ext>
                  </a:extLst>
                </p:cNvPr>
                <p:cNvSpPr txBox="1"/>
                <p:nvPr/>
              </p:nvSpPr>
              <p:spPr>
                <a:xfrm>
                  <a:off x="9169131" y="6248902"/>
                  <a:ext cx="4272003" cy="677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as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2" name="CasetăText 1">
                  <a:extLst>
                    <a:ext uri="{FF2B5EF4-FFF2-40B4-BE49-F238E27FC236}">
                      <a16:creationId xmlns:a16="http://schemas.microsoft.com/office/drawing/2014/main" id="{913D206B-86EC-4957-A16E-0DAA3AF16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9131" y="6248902"/>
                  <a:ext cx="4272003" cy="6771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4" name="Grupare 153">
            <a:extLst>
              <a:ext uri="{FF2B5EF4-FFF2-40B4-BE49-F238E27FC236}">
                <a16:creationId xmlns:a16="http://schemas.microsoft.com/office/drawing/2014/main" id="{C6509478-A8E7-4E50-BAF8-D3EF379C234E}"/>
              </a:ext>
            </a:extLst>
          </p:cNvPr>
          <p:cNvGrpSpPr/>
          <p:nvPr/>
        </p:nvGrpSpPr>
        <p:grpSpPr>
          <a:xfrm>
            <a:off x="8455283" y="8210740"/>
            <a:ext cx="5766157" cy="4695568"/>
            <a:chOff x="1581665" y="6450227"/>
            <a:chExt cx="7389340" cy="5980670"/>
          </a:xfrm>
        </p:grpSpPr>
        <p:sp>
          <p:nvSpPr>
            <p:cNvPr id="16" name="Dreptunghi 15">
              <a:extLst>
                <a:ext uri="{FF2B5EF4-FFF2-40B4-BE49-F238E27FC236}">
                  <a16:creationId xmlns:a16="http://schemas.microsoft.com/office/drawing/2014/main" id="{F709A844-556A-4CC6-B1A5-28D028FE79FF}"/>
                </a:ext>
              </a:extLst>
            </p:cNvPr>
            <p:cNvSpPr/>
            <p:nvPr/>
          </p:nvSpPr>
          <p:spPr>
            <a:xfrm>
              <a:off x="1581665" y="6450227"/>
              <a:ext cx="7389340" cy="598067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solidFill>
                <a:schemeClr val="tx1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" name="Formă liberă: formă 2">
              <a:extLst>
                <a:ext uri="{FF2B5EF4-FFF2-40B4-BE49-F238E27FC236}">
                  <a16:creationId xmlns:a16="http://schemas.microsoft.com/office/drawing/2014/main" id="{1381BC4A-9988-4282-A2EF-4170DC7EC5F5}"/>
                </a:ext>
              </a:extLst>
            </p:cNvPr>
            <p:cNvSpPr/>
            <p:nvPr/>
          </p:nvSpPr>
          <p:spPr>
            <a:xfrm>
              <a:off x="3039535" y="6622528"/>
              <a:ext cx="5792141" cy="5575252"/>
            </a:xfrm>
            <a:custGeom>
              <a:avLst/>
              <a:gdLst>
                <a:gd name="connsiteX0" fmla="*/ 939342 w 5792141"/>
                <a:gd name="connsiteY0" fmla="*/ 420823 h 5575252"/>
                <a:gd name="connsiteX1" fmla="*/ 229 w 5792141"/>
                <a:gd name="connsiteY1" fmla="*/ 2051915 h 5575252"/>
                <a:gd name="connsiteX2" fmla="*/ 865202 w 5792141"/>
                <a:gd name="connsiteY2" fmla="*/ 3386444 h 5575252"/>
                <a:gd name="connsiteX3" fmla="*/ 2323299 w 5792141"/>
                <a:gd name="connsiteY3" fmla="*/ 4893969 h 5575252"/>
                <a:gd name="connsiteX4" fmla="*/ 2372726 w 5792141"/>
                <a:gd name="connsiteY4" fmla="*/ 3683007 h 5575252"/>
                <a:gd name="connsiteX5" fmla="*/ 3608402 w 5792141"/>
                <a:gd name="connsiteY5" fmla="*/ 3954855 h 5575252"/>
                <a:gd name="connsiteX6" fmla="*/ 3830823 w 5792141"/>
                <a:gd name="connsiteY6" fmla="*/ 2867461 h 5575252"/>
                <a:gd name="connsiteX7" fmla="*/ 5214780 w 5792141"/>
                <a:gd name="connsiteY7" fmla="*/ 5437666 h 5575252"/>
                <a:gd name="connsiteX8" fmla="*/ 5783191 w 5792141"/>
                <a:gd name="connsiteY8" fmla="*/ 4992823 h 5575252"/>
                <a:gd name="connsiteX9" fmla="*/ 4819364 w 5792141"/>
                <a:gd name="connsiteY9" fmla="*/ 3015742 h 5575252"/>
                <a:gd name="connsiteX10" fmla="*/ 4769937 w 5792141"/>
                <a:gd name="connsiteY10" fmla="*/ 1681212 h 5575252"/>
                <a:gd name="connsiteX11" fmla="*/ 3608402 w 5792141"/>
                <a:gd name="connsiteY11" fmla="*/ 1458790 h 5575252"/>
                <a:gd name="connsiteX12" fmla="*/ 2718715 w 5792141"/>
                <a:gd name="connsiteY12" fmla="*/ 2546185 h 5575252"/>
                <a:gd name="connsiteX13" fmla="*/ 1483039 w 5792141"/>
                <a:gd name="connsiteY13" fmla="*/ 1681212 h 5575252"/>
                <a:gd name="connsiteX14" fmla="*/ 2941137 w 5792141"/>
                <a:gd name="connsiteY14" fmla="*/ 544390 h 5575252"/>
                <a:gd name="connsiteX15" fmla="*/ 1656034 w 5792141"/>
                <a:gd name="connsiteY15" fmla="*/ 693 h 5575252"/>
                <a:gd name="connsiteX16" fmla="*/ 1853742 w 5792141"/>
                <a:gd name="connsiteY16" fmla="*/ 643244 h 5575252"/>
                <a:gd name="connsiteX17" fmla="*/ 939342 w 5792141"/>
                <a:gd name="connsiteY17" fmla="*/ 420823 h 557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92141" h="5575252">
                  <a:moveTo>
                    <a:pt x="939342" y="420823"/>
                  </a:moveTo>
                  <a:cubicBezTo>
                    <a:pt x="630423" y="655601"/>
                    <a:pt x="12586" y="1557645"/>
                    <a:pt x="229" y="2051915"/>
                  </a:cubicBezTo>
                  <a:cubicBezTo>
                    <a:pt x="-12128" y="2546185"/>
                    <a:pt x="478024" y="2912768"/>
                    <a:pt x="865202" y="3386444"/>
                  </a:cubicBezTo>
                  <a:cubicBezTo>
                    <a:pt x="1252380" y="3860120"/>
                    <a:pt x="2072045" y="4844542"/>
                    <a:pt x="2323299" y="4893969"/>
                  </a:cubicBezTo>
                  <a:cubicBezTo>
                    <a:pt x="2574553" y="4943396"/>
                    <a:pt x="2158542" y="3839526"/>
                    <a:pt x="2372726" y="3683007"/>
                  </a:cubicBezTo>
                  <a:cubicBezTo>
                    <a:pt x="2586910" y="3526488"/>
                    <a:pt x="3365386" y="4090779"/>
                    <a:pt x="3608402" y="3954855"/>
                  </a:cubicBezTo>
                  <a:cubicBezTo>
                    <a:pt x="3851418" y="3818931"/>
                    <a:pt x="3563093" y="2620326"/>
                    <a:pt x="3830823" y="2867461"/>
                  </a:cubicBezTo>
                  <a:cubicBezTo>
                    <a:pt x="4098553" y="3114596"/>
                    <a:pt x="4889385" y="5083439"/>
                    <a:pt x="5214780" y="5437666"/>
                  </a:cubicBezTo>
                  <a:cubicBezTo>
                    <a:pt x="5540175" y="5791893"/>
                    <a:pt x="5849094" y="5396477"/>
                    <a:pt x="5783191" y="4992823"/>
                  </a:cubicBezTo>
                  <a:cubicBezTo>
                    <a:pt x="5717288" y="4589169"/>
                    <a:pt x="4988240" y="3567677"/>
                    <a:pt x="4819364" y="3015742"/>
                  </a:cubicBezTo>
                  <a:cubicBezTo>
                    <a:pt x="4650488" y="2463807"/>
                    <a:pt x="4971764" y="1940704"/>
                    <a:pt x="4769937" y="1681212"/>
                  </a:cubicBezTo>
                  <a:cubicBezTo>
                    <a:pt x="4568110" y="1421720"/>
                    <a:pt x="3950272" y="1314628"/>
                    <a:pt x="3608402" y="1458790"/>
                  </a:cubicBezTo>
                  <a:cubicBezTo>
                    <a:pt x="3266532" y="1602952"/>
                    <a:pt x="3072942" y="2509115"/>
                    <a:pt x="2718715" y="2546185"/>
                  </a:cubicBezTo>
                  <a:cubicBezTo>
                    <a:pt x="2364488" y="2583255"/>
                    <a:pt x="1445969" y="2014844"/>
                    <a:pt x="1483039" y="1681212"/>
                  </a:cubicBezTo>
                  <a:cubicBezTo>
                    <a:pt x="1520109" y="1347580"/>
                    <a:pt x="2912305" y="824476"/>
                    <a:pt x="2941137" y="544390"/>
                  </a:cubicBezTo>
                  <a:cubicBezTo>
                    <a:pt x="2969969" y="264304"/>
                    <a:pt x="1837266" y="-15783"/>
                    <a:pt x="1656034" y="693"/>
                  </a:cubicBezTo>
                  <a:cubicBezTo>
                    <a:pt x="1474802" y="17169"/>
                    <a:pt x="1973191" y="569103"/>
                    <a:pt x="1853742" y="643244"/>
                  </a:cubicBezTo>
                  <a:cubicBezTo>
                    <a:pt x="1734293" y="717385"/>
                    <a:pt x="1248261" y="186045"/>
                    <a:pt x="939342" y="4208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" name="Formă liberă: formă 3">
              <a:extLst>
                <a:ext uri="{FF2B5EF4-FFF2-40B4-BE49-F238E27FC236}">
                  <a16:creationId xmlns:a16="http://schemas.microsoft.com/office/drawing/2014/main" id="{22D5ED44-63E1-4237-9CA9-C571CE298725}"/>
                </a:ext>
              </a:extLst>
            </p:cNvPr>
            <p:cNvSpPr/>
            <p:nvPr/>
          </p:nvSpPr>
          <p:spPr>
            <a:xfrm>
              <a:off x="3323816" y="6810236"/>
              <a:ext cx="4477163" cy="4079565"/>
            </a:xfrm>
            <a:custGeom>
              <a:avLst/>
              <a:gdLst>
                <a:gd name="connsiteX0" fmla="*/ 1668314 w 4477163"/>
                <a:gd name="connsiteY0" fmla="*/ 109548 h 4079565"/>
                <a:gd name="connsiteX1" fmla="*/ 1767168 w 4477163"/>
                <a:gd name="connsiteY1" fmla="*/ 677959 h 4079565"/>
                <a:gd name="connsiteX2" fmla="*/ 902195 w 4477163"/>
                <a:gd name="connsiteY2" fmla="*/ 430823 h 4079565"/>
                <a:gd name="connsiteX3" fmla="*/ 12508 w 4477163"/>
                <a:gd name="connsiteY3" fmla="*/ 1913634 h 4079565"/>
                <a:gd name="connsiteX4" fmla="*/ 1594173 w 4477163"/>
                <a:gd name="connsiteY4" fmla="*/ 4038996 h 4079565"/>
                <a:gd name="connsiteX5" fmla="*/ 1890735 w 4477163"/>
                <a:gd name="connsiteY5" fmla="*/ 3322305 h 4079565"/>
                <a:gd name="connsiteX6" fmla="*/ 3126411 w 4477163"/>
                <a:gd name="connsiteY6" fmla="*/ 3470586 h 4079565"/>
                <a:gd name="connsiteX7" fmla="*/ 3373546 w 4477163"/>
                <a:gd name="connsiteY7" fmla="*/ 2358478 h 4079565"/>
                <a:gd name="connsiteX8" fmla="*/ 4436227 w 4477163"/>
                <a:gd name="connsiteY8" fmla="*/ 3890715 h 4079565"/>
                <a:gd name="connsiteX9" fmla="*/ 4263233 w 4477163"/>
                <a:gd name="connsiteY9" fmla="*/ 2605613 h 4079565"/>
                <a:gd name="connsiteX10" fmla="*/ 4312660 w 4477163"/>
                <a:gd name="connsiteY10" fmla="*/ 1715926 h 4079565"/>
                <a:gd name="connsiteX11" fmla="*/ 3472400 w 4477163"/>
                <a:gd name="connsiteY11" fmla="*/ 1542932 h 4079565"/>
                <a:gd name="connsiteX12" fmla="*/ 2558000 w 4477163"/>
                <a:gd name="connsiteY12" fmla="*/ 2580899 h 4079565"/>
                <a:gd name="connsiteX13" fmla="*/ 1149330 w 4477163"/>
                <a:gd name="connsiteY13" fmla="*/ 2185483 h 4079565"/>
                <a:gd name="connsiteX14" fmla="*/ 926908 w 4477163"/>
                <a:gd name="connsiteY14" fmla="*/ 1246369 h 4079565"/>
                <a:gd name="connsiteX15" fmla="*/ 1495319 w 4477163"/>
                <a:gd name="connsiteY15" fmla="*/ 999234 h 4079565"/>
                <a:gd name="connsiteX16" fmla="*/ 2261438 w 4477163"/>
                <a:gd name="connsiteY16" fmla="*/ 554391 h 4079565"/>
                <a:gd name="connsiteX17" fmla="*/ 2335579 w 4477163"/>
                <a:gd name="connsiteY17" fmla="*/ 257829 h 4079565"/>
                <a:gd name="connsiteX18" fmla="*/ 1717741 w 4477163"/>
                <a:gd name="connsiteY18" fmla="*/ 10694 h 4079565"/>
                <a:gd name="connsiteX19" fmla="*/ 1668314 w 4477163"/>
                <a:gd name="connsiteY19" fmla="*/ 109548 h 40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77163" h="4079565">
                  <a:moveTo>
                    <a:pt x="1668314" y="109548"/>
                  </a:moveTo>
                  <a:cubicBezTo>
                    <a:pt x="1676552" y="220759"/>
                    <a:pt x="1894854" y="624413"/>
                    <a:pt x="1767168" y="677959"/>
                  </a:cubicBezTo>
                  <a:cubicBezTo>
                    <a:pt x="1639482" y="731505"/>
                    <a:pt x="1194638" y="224877"/>
                    <a:pt x="902195" y="430823"/>
                  </a:cubicBezTo>
                  <a:cubicBezTo>
                    <a:pt x="609752" y="636769"/>
                    <a:pt x="-102822" y="1312272"/>
                    <a:pt x="12508" y="1913634"/>
                  </a:cubicBezTo>
                  <a:cubicBezTo>
                    <a:pt x="127838" y="2514996"/>
                    <a:pt x="1281135" y="3804218"/>
                    <a:pt x="1594173" y="4038996"/>
                  </a:cubicBezTo>
                  <a:cubicBezTo>
                    <a:pt x="1907211" y="4273774"/>
                    <a:pt x="1635362" y="3417040"/>
                    <a:pt x="1890735" y="3322305"/>
                  </a:cubicBezTo>
                  <a:cubicBezTo>
                    <a:pt x="2146108" y="3227570"/>
                    <a:pt x="2879276" y="3631224"/>
                    <a:pt x="3126411" y="3470586"/>
                  </a:cubicBezTo>
                  <a:cubicBezTo>
                    <a:pt x="3373546" y="3309948"/>
                    <a:pt x="3155243" y="2288457"/>
                    <a:pt x="3373546" y="2358478"/>
                  </a:cubicBezTo>
                  <a:cubicBezTo>
                    <a:pt x="3591849" y="2428499"/>
                    <a:pt x="4287946" y="3849526"/>
                    <a:pt x="4436227" y="3890715"/>
                  </a:cubicBezTo>
                  <a:cubicBezTo>
                    <a:pt x="4584508" y="3931904"/>
                    <a:pt x="4283828" y="2968078"/>
                    <a:pt x="4263233" y="2605613"/>
                  </a:cubicBezTo>
                  <a:cubicBezTo>
                    <a:pt x="4242638" y="2243148"/>
                    <a:pt x="4444465" y="1893039"/>
                    <a:pt x="4312660" y="1715926"/>
                  </a:cubicBezTo>
                  <a:cubicBezTo>
                    <a:pt x="4180855" y="1538813"/>
                    <a:pt x="3764843" y="1398770"/>
                    <a:pt x="3472400" y="1542932"/>
                  </a:cubicBezTo>
                  <a:cubicBezTo>
                    <a:pt x="3179957" y="1687094"/>
                    <a:pt x="2945178" y="2473807"/>
                    <a:pt x="2558000" y="2580899"/>
                  </a:cubicBezTo>
                  <a:cubicBezTo>
                    <a:pt x="2170822" y="2687991"/>
                    <a:pt x="1421179" y="2407905"/>
                    <a:pt x="1149330" y="2185483"/>
                  </a:cubicBezTo>
                  <a:cubicBezTo>
                    <a:pt x="877481" y="1963061"/>
                    <a:pt x="869243" y="1444077"/>
                    <a:pt x="926908" y="1246369"/>
                  </a:cubicBezTo>
                  <a:cubicBezTo>
                    <a:pt x="984573" y="1048661"/>
                    <a:pt x="1272897" y="1114564"/>
                    <a:pt x="1495319" y="999234"/>
                  </a:cubicBezTo>
                  <a:cubicBezTo>
                    <a:pt x="1717741" y="883904"/>
                    <a:pt x="2121395" y="677959"/>
                    <a:pt x="2261438" y="554391"/>
                  </a:cubicBezTo>
                  <a:cubicBezTo>
                    <a:pt x="2401481" y="430823"/>
                    <a:pt x="2426195" y="348445"/>
                    <a:pt x="2335579" y="257829"/>
                  </a:cubicBezTo>
                  <a:cubicBezTo>
                    <a:pt x="2244963" y="167213"/>
                    <a:pt x="1833071" y="35407"/>
                    <a:pt x="1717741" y="10694"/>
                  </a:cubicBezTo>
                  <a:cubicBezTo>
                    <a:pt x="1602411" y="-14019"/>
                    <a:pt x="1660076" y="-1663"/>
                    <a:pt x="1668314" y="10954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6B4A33-31DB-413C-B369-F4012AF77D40}"/>
                </a:ext>
              </a:extLst>
            </p:cNvPr>
            <p:cNvSpPr/>
            <p:nvPr/>
          </p:nvSpPr>
          <p:spPr>
            <a:xfrm>
              <a:off x="4127157" y="7364628"/>
              <a:ext cx="691978" cy="44484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AADCC3-9F19-40DD-BEA1-54B882946CDD}"/>
                </a:ext>
              </a:extLst>
            </p:cNvPr>
            <p:cNvSpPr/>
            <p:nvPr/>
          </p:nvSpPr>
          <p:spPr>
            <a:xfrm>
              <a:off x="5189838" y="7068065"/>
              <a:ext cx="321276" cy="3459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E02F86-A54C-44EA-A5C6-D8D5EF43F62D}"/>
                </a:ext>
              </a:extLst>
            </p:cNvPr>
            <p:cNvSpPr/>
            <p:nvPr/>
          </p:nvSpPr>
          <p:spPr>
            <a:xfrm>
              <a:off x="4296229" y="7461913"/>
              <a:ext cx="367172" cy="216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Formă liberă: formă 7">
              <a:extLst>
                <a:ext uri="{FF2B5EF4-FFF2-40B4-BE49-F238E27FC236}">
                  <a16:creationId xmlns:a16="http://schemas.microsoft.com/office/drawing/2014/main" id="{987D6CFE-1834-415F-AB8D-38FDAF01ACDF}"/>
                </a:ext>
              </a:extLst>
            </p:cNvPr>
            <p:cNvSpPr/>
            <p:nvPr/>
          </p:nvSpPr>
          <p:spPr>
            <a:xfrm>
              <a:off x="3581316" y="7850074"/>
              <a:ext cx="1441721" cy="2811733"/>
            </a:xfrm>
            <a:custGeom>
              <a:avLst/>
              <a:gdLst>
                <a:gd name="connsiteX0" fmla="*/ 293998 w 1441721"/>
                <a:gd name="connsiteY0" fmla="*/ 103755 h 2811733"/>
                <a:gd name="connsiteX1" fmla="*/ 3713 w 1441721"/>
                <a:gd name="connsiteY1" fmla="*/ 727869 h 2811733"/>
                <a:gd name="connsiteX2" fmla="*/ 511713 w 1441721"/>
                <a:gd name="connsiteY2" fmla="*/ 1961583 h 2811733"/>
                <a:gd name="connsiteX3" fmla="*/ 1295484 w 1441721"/>
                <a:gd name="connsiteY3" fmla="*/ 2803412 h 2811733"/>
                <a:gd name="connsiteX4" fmla="*/ 1411598 w 1441721"/>
                <a:gd name="connsiteY4" fmla="*/ 2338955 h 2811733"/>
                <a:gd name="connsiteX5" fmla="*/ 932627 w 1441721"/>
                <a:gd name="connsiteY5" fmla="*/ 1482612 h 2811733"/>
                <a:gd name="connsiteX6" fmla="*/ 482684 w 1441721"/>
                <a:gd name="connsiteY6" fmla="*/ 597240 h 2811733"/>
                <a:gd name="connsiteX7" fmla="*/ 584284 w 1441721"/>
                <a:gd name="connsiteY7" fmla="*/ 103755 h 2811733"/>
                <a:gd name="connsiteX8" fmla="*/ 526227 w 1441721"/>
                <a:gd name="connsiteY8" fmla="*/ 2155 h 2811733"/>
                <a:gd name="connsiteX9" fmla="*/ 293998 w 1441721"/>
                <a:gd name="connsiteY9" fmla="*/ 103755 h 281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1721" h="2811733">
                  <a:moveTo>
                    <a:pt x="293998" y="103755"/>
                  </a:moveTo>
                  <a:cubicBezTo>
                    <a:pt x="206912" y="224707"/>
                    <a:pt x="-32573" y="418231"/>
                    <a:pt x="3713" y="727869"/>
                  </a:cubicBezTo>
                  <a:cubicBezTo>
                    <a:pt x="39999" y="1037507"/>
                    <a:pt x="296418" y="1615659"/>
                    <a:pt x="511713" y="1961583"/>
                  </a:cubicBezTo>
                  <a:cubicBezTo>
                    <a:pt x="727008" y="2307507"/>
                    <a:pt x="1145503" y="2740517"/>
                    <a:pt x="1295484" y="2803412"/>
                  </a:cubicBezTo>
                  <a:cubicBezTo>
                    <a:pt x="1445465" y="2866307"/>
                    <a:pt x="1472074" y="2559088"/>
                    <a:pt x="1411598" y="2338955"/>
                  </a:cubicBezTo>
                  <a:cubicBezTo>
                    <a:pt x="1351122" y="2118822"/>
                    <a:pt x="1087446" y="1772898"/>
                    <a:pt x="932627" y="1482612"/>
                  </a:cubicBezTo>
                  <a:cubicBezTo>
                    <a:pt x="777808" y="1192326"/>
                    <a:pt x="540741" y="827049"/>
                    <a:pt x="482684" y="597240"/>
                  </a:cubicBezTo>
                  <a:cubicBezTo>
                    <a:pt x="424627" y="367431"/>
                    <a:pt x="577027" y="202936"/>
                    <a:pt x="584284" y="103755"/>
                  </a:cubicBezTo>
                  <a:cubicBezTo>
                    <a:pt x="591541" y="4574"/>
                    <a:pt x="572189" y="4574"/>
                    <a:pt x="526227" y="2155"/>
                  </a:cubicBezTo>
                  <a:cubicBezTo>
                    <a:pt x="480265" y="-264"/>
                    <a:pt x="381084" y="-17197"/>
                    <a:pt x="293998" y="10375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0" name="Formă liberă: formă 19">
              <a:extLst>
                <a:ext uri="{FF2B5EF4-FFF2-40B4-BE49-F238E27FC236}">
                  <a16:creationId xmlns:a16="http://schemas.microsoft.com/office/drawing/2014/main" id="{7153141A-528F-4B7B-B56E-6C99F9EEFF7B}"/>
                </a:ext>
              </a:extLst>
            </p:cNvPr>
            <p:cNvSpPr/>
            <p:nvPr/>
          </p:nvSpPr>
          <p:spPr>
            <a:xfrm>
              <a:off x="3686628" y="7982858"/>
              <a:ext cx="972458" cy="2330607"/>
            </a:xfrm>
            <a:custGeom>
              <a:avLst/>
              <a:gdLst>
                <a:gd name="connsiteX0" fmla="*/ 293998 w 1441721"/>
                <a:gd name="connsiteY0" fmla="*/ 103755 h 2811733"/>
                <a:gd name="connsiteX1" fmla="*/ 3713 w 1441721"/>
                <a:gd name="connsiteY1" fmla="*/ 727869 h 2811733"/>
                <a:gd name="connsiteX2" fmla="*/ 511713 w 1441721"/>
                <a:gd name="connsiteY2" fmla="*/ 1961583 h 2811733"/>
                <a:gd name="connsiteX3" fmla="*/ 1295484 w 1441721"/>
                <a:gd name="connsiteY3" fmla="*/ 2803412 h 2811733"/>
                <a:gd name="connsiteX4" fmla="*/ 1411598 w 1441721"/>
                <a:gd name="connsiteY4" fmla="*/ 2338955 h 2811733"/>
                <a:gd name="connsiteX5" fmla="*/ 932627 w 1441721"/>
                <a:gd name="connsiteY5" fmla="*/ 1482612 h 2811733"/>
                <a:gd name="connsiteX6" fmla="*/ 482684 w 1441721"/>
                <a:gd name="connsiteY6" fmla="*/ 597240 h 2811733"/>
                <a:gd name="connsiteX7" fmla="*/ 584284 w 1441721"/>
                <a:gd name="connsiteY7" fmla="*/ 103755 h 2811733"/>
                <a:gd name="connsiteX8" fmla="*/ 526227 w 1441721"/>
                <a:gd name="connsiteY8" fmla="*/ 2155 h 2811733"/>
                <a:gd name="connsiteX9" fmla="*/ 293998 w 1441721"/>
                <a:gd name="connsiteY9" fmla="*/ 103755 h 281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1721" h="2811733">
                  <a:moveTo>
                    <a:pt x="293998" y="103755"/>
                  </a:moveTo>
                  <a:cubicBezTo>
                    <a:pt x="206912" y="224707"/>
                    <a:pt x="-32573" y="418231"/>
                    <a:pt x="3713" y="727869"/>
                  </a:cubicBezTo>
                  <a:cubicBezTo>
                    <a:pt x="39999" y="1037507"/>
                    <a:pt x="296418" y="1615659"/>
                    <a:pt x="511713" y="1961583"/>
                  </a:cubicBezTo>
                  <a:cubicBezTo>
                    <a:pt x="727008" y="2307507"/>
                    <a:pt x="1145503" y="2740517"/>
                    <a:pt x="1295484" y="2803412"/>
                  </a:cubicBezTo>
                  <a:cubicBezTo>
                    <a:pt x="1445465" y="2866307"/>
                    <a:pt x="1472074" y="2559088"/>
                    <a:pt x="1411598" y="2338955"/>
                  </a:cubicBezTo>
                  <a:cubicBezTo>
                    <a:pt x="1351122" y="2118822"/>
                    <a:pt x="1087446" y="1772898"/>
                    <a:pt x="932627" y="1482612"/>
                  </a:cubicBezTo>
                  <a:cubicBezTo>
                    <a:pt x="777808" y="1192326"/>
                    <a:pt x="540741" y="827049"/>
                    <a:pt x="482684" y="597240"/>
                  </a:cubicBezTo>
                  <a:cubicBezTo>
                    <a:pt x="424627" y="367431"/>
                    <a:pt x="577027" y="202936"/>
                    <a:pt x="584284" y="103755"/>
                  </a:cubicBezTo>
                  <a:cubicBezTo>
                    <a:pt x="591541" y="4574"/>
                    <a:pt x="572189" y="4574"/>
                    <a:pt x="526227" y="2155"/>
                  </a:cubicBezTo>
                  <a:cubicBezTo>
                    <a:pt x="480265" y="-264"/>
                    <a:pt x="381084" y="-17197"/>
                    <a:pt x="293998" y="10375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59857F-8D44-4BCD-8C62-C1B0D428F811}"/>
                </a:ext>
              </a:extLst>
            </p:cNvPr>
            <p:cNvSpPr/>
            <p:nvPr/>
          </p:nvSpPr>
          <p:spPr>
            <a:xfrm rot="20087648" flipH="1">
              <a:off x="4107542" y="8795657"/>
              <a:ext cx="261258" cy="13643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0717199-99E4-4E1D-8D64-A8C902900929}"/>
                </a:ext>
              </a:extLst>
            </p:cNvPr>
            <p:cNvSpPr/>
            <p:nvPr/>
          </p:nvSpPr>
          <p:spPr>
            <a:xfrm rot="20087648" flipH="1">
              <a:off x="4178416" y="9073454"/>
              <a:ext cx="160744" cy="856763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83B0EC-485F-479B-9FF2-681E1D5576F7}"/>
                </a:ext>
              </a:extLst>
            </p:cNvPr>
            <p:cNvSpPr/>
            <p:nvPr/>
          </p:nvSpPr>
          <p:spPr>
            <a:xfrm>
              <a:off x="5625267" y="9506465"/>
              <a:ext cx="833590" cy="6245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22B8E6-FC42-49FB-8DF9-305B3043F55B}"/>
                </a:ext>
              </a:extLst>
            </p:cNvPr>
            <p:cNvSpPr/>
            <p:nvPr/>
          </p:nvSpPr>
          <p:spPr>
            <a:xfrm>
              <a:off x="5726866" y="9622579"/>
              <a:ext cx="321276" cy="34598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D5954B-F488-4E19-8ACE-98C8FA241C34}"/>
                </a:ext>
              </a:extLst>
            </p:cNvPr>
            <p:cNvSpPr/>
            <p:nvPr/>
          </p:nvSpPr>
          <p:spPr>
            <a:xfrm>
              <a:off x="5668808" y="9579036"/>
              <a:ext cx="644905" cy="4358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D2456E-7045-45F9-8CF6-DF0F535B6AC6}"/>
                </a:ext>
              </a:extLst>
            </p:cNvPr>
            <p:cNvSpPr/>
            <p:nvPr/>
          </p:nvSpPr>
          <p:spPr>
            <a:xfrm>
              <a:off x="6742866" y="8432407"/>
              <a:ext cx="775533" cy="9293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D589091-4D39-435B-ACFA-97E74CCB9635}"/>
                </a:ext>
              </a:extLst>
            </p:cNvPr>
            <p:cNvSpPr/>
            <p:nvPr/>
          </p:nvSpPr>
          <p:spPr>
            <a:xfrm>
              <a:off x="5792180" y="9687894"/>
              <a:ext cx="231248" cy="2253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487F87-1084-4185-9B92-BE9FF0D8FDDA}"/>
                </a:ext>
              </a:extLst>
            </p:cNvPr>
            <p:cNvSpPr/>
            <p:nvPr/>
          </p:nvSpPr>
          <p:spPr>
            <a:xfrm>
              <a:off x="6829952" y="8519493"/>
              <a:ext cx="543305" cy="7406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BCE7341-3955-456F-B8E3-C5171876DFCA}"/>
                </a:ext>
              </a:extLst>
            </p:cNvPr>
            <p:cNvSpPr/>
            <p:nvPr/>
          </p:nvSpPr>
          <p:spPr>
            <a:xfrm>
              <a:off x="6902524" y="8606579"/>
              <a:ext cx="383647" cy="53742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74EF913-28FE-4C5C-B3EE-AE43CD025752}"/>
                </a:ext>
              </a:extLst>
            </p:cNvPr>
            <p:cNvSpPr/>
            <p:nvPr/>
          </p:nvSpPr>
          <p:spPr>
            <a:xfrm>
              <a:off x="6989611" y="8679152"/>
              <a:ext cx="238504" cy="392278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31" name="Conector drept cu săgeată 30">
              <a:extLst>
                <a:ext uri="{FF2B5EF4-FFF2-40B4-BE49-F238E27FC236}">
                  <a16:creationId xmlns:a16="http://schemas.microsoft.com/office/drawing/2014/main" id="{618391FC-CA90-4033-BCE0-ABC908FB1529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29" y="11408229"/>
              <a:ext cx="1059542" cy="464456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Conector drept cu săgeată 34">
              <a:extLst>
                <a:ext uri="{FF2B5EF4-FFF2-40B4-BE49-F238E27FC236}">
                  <a16:creationId xmlns:a16="http://schemas.microsoft.com/office/drawing/2014/main" id="{129BEE11-7F09-4E57-B964-670CD3BD5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8287" y="11640457"/>
              <a:ext cx="406399" cy="246742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Conector drept cu săgeată 37">
              <a:extLst>
                <a:ext uri="{FF2B5EF4-FFF2-40B4-BE49-F238E27FC236}">
                  <a16:creationId xmlns:a16="http://schemas.microsoft.com/office/drawing/2014/main" id="{CDF34BC9-85DF-473E-AE10-02BA189F6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657" y="11205029"/>
              <a:ext cx="0" cy="377373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Conector drept cu săgeată 40">
              <a:extLst>
                <a:ext uri="{FF2B5EF4-FFF2-40B4-BE49-F238E27FC236}">
                  <a16:creationId xmlns:a16="http://schemas.microsoft.com/office/drawing/2014/main" id="{4EE721B9-E674-44C4-847A-F173F1829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658" y="11088914"/>
              <a:ext cx="348342" cy="10160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Conector drept cu săgeată 42">
              <a:extLst>
                <a:ext uri="{FF2B5EF4-FFF2-40B4-BE49-F238E27FC236}">
                  <a16:creationId xmlns:a16="http://schemas.microsoft.com/office/drawing/2014/main" id="{63D636AD-AAA6-4C74-92B2-E4F6218157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7256" y="10798628"/>
              <a:ext cx="217715" cy="246743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Conector drept cu săgeată 46">
              <a:extLst>
                <a:ext uri="{FF2B5EF4-FFF2-40B4-BE49-F238E27FC236}">
                  <a16:creationId xmlns:a16="http://schemas.microsoft.com/office/drawing/2014/main" id="{7F8D7728-4E2B-4298-80A9-C2668445D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315" y="10653486"/>
              <a:ext cx="362857" cy="116114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Conector drept cu săgeată 51">
              <a:extLst>
                <a:ext uri="{FF2B5EF4-FFF2-40B4-BE49-F238E27FC236}">
                  <a16:creationId xmlns:a16="http://schemas.microsoft.com/office/drawing/2014/main" id="{8C766FE6-DBDE-4B38-AA98-545D5E7E0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657" y="10392228"/>
              <a:ext cx="0" cy="217715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Conector drept cu săgeată 54">
              <a:extLst>
                <a:ext uri="{FF2B5EF4-FFF2-40B4-BE49-F238E27FC236}">
                  <a16:creationId xmlns:a16="http://schemas.microsoft.com/office/drawing/2014/main" id="{6627F11E-12AB-4DCF-A823-837323C6EEE4}"/>
                </a:ext>
              </a:extLst>
            </p:cNvPr>
            <p:cNvCxnSpPr>
              <a:cxnSpLocks/>
            </p:cNvCxnSpPr>
            <p:nvPr/>
          </p:nvCxnSpPr>
          <p:spPr>
            <a:xfrm>
              <a:off x="4238171" y="10392230"/>
              <a:ext cx="348343" cy="188684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Conector drept cu săgeată 57">
              <a:extLst>
                <a:ext uri="{FF2B5EF4-FFF2-40B4-BE49-F238E27FC236}">
                  <a16:creationId xmlns:a16="http://schemas.microsoft.com/office/drawing/2014/main" id="{A68D1D88-64F2-47B5-ABF9-86506B3F3248}"/>
                </a:ext>
              </a:extLst>
            </p:cNvPr>
            <p:cNvCxnSpPr>
              <a:cxnSpLocks/>
            </p:cNvCxnSpPr>
            <p:nvPr/>
          </p:nvCxnSpPr>
          <p:spPr>
            <a:xfrm>
              <a:off x="4644571" y="10580916"/>
              <a:ext cx="377372" cy="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Conector drept cu săgeată 60">
              <a:extLst>
                <a:ext uri="{FF2B5EF4-FFF2-40B4-BE49-F238E27FC236}">
                  <a16:creationId xmlns:a16="http://schemas.microsoft.com/office/drawing/2014/main" id="{EB0C08BF-B5A3-4329-A9A5-3C48C59EB890}"/>
                </a:ext>
              </a:extLst>
            </p:cNvPr>
            <p:cNvCxnSpPr>
              <a:cxnSpLocks/>
              <a:endCxn id="8" idx="4"/>
            </p:cNvCxnSpPr>
            <p:nvPr/>
          </p:nvCxnSpPr>
          <p:spPr>
            <a:xfrm flipV="1">
              <a:off x="4992914" y="10189029"/>
              <a:ext cx="0" cy="290288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Conector drept cu săgeată 62">
              <a:extLst>
                <a:ext uri="{FF2B5EF4-FFF2-40B4-BE49-F238E27FC236}">
                  <a16:creationId xmlns:a16="http://schemas.microsoft.com/office/drawing/2014/main" id="{B0C74D7E-A38B-48F7-A2B5-DE673BD018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18744" y="9913257"/>
              <a:ext cx="174171" cy="26126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Conector drept cu săgeată 65">
              <a:extLst>
                <a:ext uri="{FF2B5EF4-FFF2-40B4-BE49-F238E27FC236}">
                  <a16:creationId xmlns:a16="http://schemas.microsoft.com/office/drawing/2014/main" id="{4089D2BA-D08E-4176-BE22-61949E1BA3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1030" y="9622971"/>
              <a:ext cx="174171" cy="261260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Conector drept cu săgeată 66">
              <a:extLst>
                <a:ext uri="{FF2B5EF4-FFF2-40B4-BE49-F238E27FC236}">
                  <a16:creationId xmlns:a16="http://schemas.microsoft.com/office/drawing/2014/main" id="{A74330E1-7D90-4CED-B9CF-8A0753F46E66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 flipV="1">
              <a:off x="4116318" y="9002052"/>
              <a:ext cx="470198" cy="606408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Conector drept cu săgeată 67">
              <a:extLst>
                <a:ext uri="{FF2B5EF4-FFF2-40B4-BE49-F238E27FC236}">
                  <a16:creationId xmlns:a16="http://schemas.microsoft.com/office/drawing/2014/main" id="{FC89F04D-844A-48ED-BFB5-335E6EDEB14B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 flipV="1">
              <a:off x="4116318" y="9002052"/>
              <a:ext cx="252484" cy="316122"/>
            </a:xfrm>
            <a:prstGeom prst="straightConnector1">
              <a:avLst/>
            </a:prstGeom>
            <a:noFill/>
            <a:ln w="38100" cap="flat">
              <a:solidFill>
                <a:srgbClr val="0070C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5067241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TM04033929[[fn=Sanie]]</Template>
  <TotalTime>21960</TotalTime>
  <Words>1993</Words>
  <Application>Microsoft Office PowerPoint</Application>
  <PresentationFormat>Particularizare</PresentationFormat>
  <Paragraphs>440</Paragraphs>
  <Slides>29</Slides>
  <Notes>24</Notes>
  <HiddenSlides>0</HiddenSlides>
  <MMClips>0</MMClips>
  <ScaleCrop>false</ScaleCrop>
  <HeadingPairs>
    <vt:vector size="6" baseType="variant">
      <vt:variant>
        <vt:lpstr>Fonturi utilizate</vt:lpstr>
      </vt:variant>
      <vt:variant>
        <vt:i4>9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29</vt:i4>
      </vt:variant>
    </vt:vector>
  </HeadingPairs>
  <TitlesOfParts>
    <vt:vector size="39" baseType="lpstr">
      <vt:lpstr>Arial</vt:lpstr>
      <vt:lpstr>Arial Narrow</vt:lpstr>
      <vt:lpstr>Avenir Roman</vt:lpstr>
      <vt:lpstr>Calibri</vt:lpstr>
      <vt:lpstr>Cambria Math</vt:lpstr>
      <vt:lpstr>Georgia</vt:lpstr>
      <vt:lpstr>Helvetica</vt:lpstr>
      <vt:lpstr>Helvetica Light</vt:lpstr>
      <vt:lpstr>Helvetica Neue</vt:lpstr>
      <vt:lpstr>White</vt:lpstr>
      <vt:lpstr>International Workshop on Modeling Biological Macromolecules </vt:lpstr>
      <vt:lpstr>Monte Carlo</vt:lpstr>
      <vt:lpstr>Markov Chains</vt:lpstr>
      <vt:lpstr>Markov Chains</vt:lpstr>
      <vt:lpstr>Markov Chains Properties</vt:lpstr>
      <vt:lpstr>Metropolis – Hastings Algorithm Derivation</vt:lpstr>
      <vt:lpstr>Metropolis – Hastings Algorithm</vt:lpstr>
      <vt:lpstr>Markov Chain Monte Carlo for molecules</vt:lpstr>
      <vt:lpstr>MCMC In Practice:  When do we start recording? </vt:lpstr>
      <vt:lpstr>MCMC In Practice:  When do we stop recording?</vt:lpstr>
      <vt:lpstr>MCMC Simulation In Practice.  When do we stop recording?</vt:lpstr>
      <vt:lpstr>MCMC Simulation In Practice.  When do we stop recording?</vt:lpstr>
      <vt:lpstr>MCMC In Practice:  How efficient is it? </vt:lpstr>
      <vt:lpstr>What is Molecular Dynamics?</vt:lpstr>
      <vt:lpstr>Why do biological molecular dynamics?</vt:lpstr>
      <vt:lpstr>General MD Algorithm</vt:lpstr>
      <vt:lpstr>How do we calculate trajectories?</vt:lpstr>
      <vt:lpstr>Ergodic Hypothesis</vt:lpstr>
      <vt:lpstr>Disscussion</vt:lpstr>
      <vt:lpstr>Markov Chain Monte Carlo for biological molecules</vt:lpstr>
      <vt:lpstr>Hybrid Monte Carlo</vt:lpstr>
      <vt:lpstr>Why does it work?</vt:lpstr>
      <vt:lpstr>Why use constraints?</vt:lpstr>
      <vt:lpstr>How to impose constraints?</vt:lpstr>
      <vt:lpstr>How to impose constraints?</vt:lpstr>
      <vt:lpstr>Gibbs sampling</vt:lpstr>
      <vt:lpstr>Why Robosample?</vt:lpstr>
      <vt:lpstr>Review 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2/11/2020 Week 5 Module 1 Molecular Mechanics and Molecular Dynamics</dc:title>
  <dc:creator>pcuser</dc:creator>
  <cp:lastModifiedBy>laurentiu spiridon</cp:lastModifiedBy>
  <cp:revision>330</cp:revision>
  <dcterms:modified xsi:type="dcterms:W3CDTF">2022-03-17T10:24:33Z</dcterms:modified>
</cp:coreProperties>
</file>